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6" r:id="rId2"/>
    <p:sldMasterId id="2147483698" r:id="rId3"/>
  </p:sldMasterIdLst>
  <p:notesMasterIdLst>
    <p:notesMasterId r:id="rId28"/>
  </p:notesMasterIdLst>
  <p:handoutMasterIdLst>
    <p:handoutMasterId r:id="rId29"/>
  </p:handoutMasterIdLst>
  <p:sldIdLst>
    <p:sldId id="314" r:id="rId4"/>
    <p:sldId id="315" r:id="rId5"/>
    <p:sldId id="350" r:id="rId6"/>
    <p:sldId id="316" r:id="rId7"/>
    <p:sldId id="354" r:id="rId8"/>
    <p:sldId id="348" r:id="rId9"/>
    <p:sldId id="318" r:id="rId10"/>
    <p:sldId id="351" r:id="rId11"/>
    <p:sldId id="353" r:id="rId12"/>
    <p:sldId id="321" r:id="rId13"/>
    <p:sldId id="355" r:id="rId14"/>
    <p:sldId id="323" r:id="rId15"/>
    <p:sldId id="322" r:id="rId16"/>
    <p:sldId id="343" r:id="rId17"/>
    <p:sldId id="327" r:id="rId18"/>
    <p:sldId id="341" r:id="rId19"/>
    <p:sldId id="342" r:id="rId20"/>
    <p:sldId id="345" r:id="rId21"/>
    <p:sldId id="329" r:id="rId22"/>
    <p:sldId id="330" r:id="rId23"/>
    <p:sldId id="331" r:id="rId24"/>
    <p:sldId id="346" r:id="rId25"/>
    <p:sldId id="347" r:id="rId26"/>
    <p:sldId id="332" r:id="rId27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aki Dániel" initials="PD" lastIdx="7" clrIdx="0">
    <p:extLst>
      <p:ext uri="{19B8F6BF-5375-455C-9EA6-DF929625EA0E}">
        <p15:presenceInfo xmlns:p15="http://schemas.microsoft.com/office/powerpoint/2012/main" userId="Pataki Dániel" providerId="None"/>
      </p:ext>
    </p:extLst>
  </p:cmAuthor>
  <p:cmAuthor id="2" name="Ódry Anna" initials="ÓA" lastIdx="114" clrIdx="1">
    <p:extLst>
      <p:ext uri="{19B8F6BF-5375-455C-9EA6-DF929625EA0E}">
        <p15:presenceInfo xmlns:p15="http://schemas.microsoft.com/office/powerpoint/2012/main" userId="S-1-5-21-69232361-1401559314-2099212325-16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B74"/>
    <a:srgbClr val="F49AA0"/>
    <a:srgbClr val="BD1521"/>
    <a:srgbClr val="ED5A63"/>
    <a:srgbClr val="339933"/>
    <a:srgbClr val="888888"/>
    <a:srgbClr val="D56509"/>
    <a:srgbClr val="31501C"/>
    <a:srgbClr val="77BF44"/>
    <a:srgbClr val="F9A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92455" autoAdjust="0"/>
  </p:normalViewPr>
  <p:slideViewPr>
    <p:cSldViewPr snapToGrid="0">
      <p:cViewPr varScale="1">
        <p:scale>
          <a:sx n="77" d="100"/>
          <a:sy n="77" d="100"/>
        </p:scale>
        <p:origin x="950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207932544868788E-2"/>
          <c:y val="2.8424765843571342E-2"/>
          <c:w val="0.91050708661417379"/>
          <c:h val="0.79787162968265335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2260A6"/>
              </a:solidFill>
            </a:ln>
          </c:spPr>
          <c:marker>
            <c:symbol val="none"/>
          </c:marker>
          <c:cat>
            <c:numRef>
              <c:f>Érték.alk.dbszám!$A$3:$A$18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Érték.alk.dbszám!$B$3:$B$18</c:f>
              <c:numCache>
                <c:formatCode>General</c:formatCode>
                <c:ptCount val="16"/>
                <c:pt idx="0">
                  <c:v>11.3</c:v>
                </c:pt>
                <c:pt idx="1">
                  <c:v>7.2</c:v>
                </c:pt>
                <c:pt idx="2">
                  <c:v>6.5</c:v>
                </c:pt>
                <c:pt idx="3">
                  <c:v>6</c:v>
                </c:pt>
                <c:pt idx="4">
                  <c:v>5.0999999999999996</c:v>
                </c:pt>
                <c:pt idx="5">
                  <c:v>8.1</c:v>
                </c:pt>
                <c:pt idx="6">
                  <c:v>7.5</c:v>
                </c:pt>
                <c:pt idx="7">
                  <c:v>7.6</c:v>
                </c:pt>
                <c:pt idx="8">
                  <c:v>8</c:v>
                </c:pt>
                <c:pt idx="9">
                  <c:v>8.6</c:v>
                </c:pt>
                <c:pt idx="10">
                  <c:v>8.6999999999999993</c:v>
                </c:pt>
                <c:pt idx="11">
                  <c:v>9</c:v>
                </c:pt>
                <c:pt idx="12">
                  <c:v>7</c:v>
                </c:pt>
                <c:pt idx="13">
                  <c:v>7.3</c:v>
                </c:pt>
                <c:pt idx="14">
                  <c:v>8.3000000000000007</c:v>
                </c:pt>
                <c:pt idx="15">
                  <c:v>11.03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DC-432F-A95D-87D6E1A56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748496"/>
        <c:axId val="382752808"/>
      </c:lineChart>
      <c:catAx>
        <c:axId val="38274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382752808"/>
        <c:crosses val="autoZero"/>
        <c:auto val="1"/>
        <c:lblAlgn val="ctr"/>
        <c:lblOffset val="100"/>
        <c:noMultiLvlLbl val="0"/>
      </c:catAx>
      <c:valAx>
        <c:axId val="382752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382748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Calibri" panose="020F0502020204030204" pitchFamily="34" charset="0"/>
        </a:defRPr>
      </a:pPr>
      <a:endParaRPr lang="hu-H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B3FB8-A9E8-4956-8ECF-7BD49FE49DE1}" type="datetimeFigureOut">
              <a:rPr lang="hu-HU" smtClean="0"/>
              <a:t>2025. 07. 14.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A462A-BB80-4B04-990B-86E38818AE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526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D2AFC-465C-4472-9373-94E6E73F1A22}" type="datetimeFigureOut">
              <a:rPr lang="hu-HU" smtClean="0"/>
              <a:t>2025. 07. 14.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999E1-88E3-4BE4-9CFB-738A1497EF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36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999E1-88E3-4BE4-9CFB-738A1497EF7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26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824A6-3F17-4E9C-B569-2FFC64EDBCC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31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999E1-88E3-4BE4-9CFB-738A1497EF7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93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zdő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941552" y="1797998"/>
            <a:ext cx="5901964" cy="1953869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3" name="Kép helye 12"/>
          <p:cNvSpPr>
            <a:spLocks noGrp="1"/>
          </p:cNvSpPr>
          <p:nvPr>
            <p:ph type="pic" sz="quarter" idx="10" hasCustomPrompt="1"/>
          </p:nvPr>
        </p:nvSpPr>
        <p:spPr>
          <a:xfrm>
            <a:off x="941552" y="3751867"/>
            <a:ext cx="2327275" cy="1065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hu-HU" dirty="0"/>
              <a:t>Tagvállalati </a:t>
            </a:r>
            <a:r>
              <a:rPr lang="hu-HU" dirty="0" err="1"/>
              <a:t>logo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 hasCustomPrompt="1"/>
          </p:nvPr>
        </p:nvSpPr>
        <p:spPr>
          <a:xfrm>
            <a:off x="811377" y="5705736"/>
            <a:ext cx="1293812" cy="493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5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hu-HU" dirty="0"/>
              <a:t>Évszám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2" hasCustomPrompt="1"/>
          </p:nvPr>
        </p:nvSpPr>
        <p:spPr>
          <a:xfrm>
            <a:off x="9333101" y="6255454"/>
            <a:ext cx="2306638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WEBOLDAL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kép é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609600" y="4136571"/>
            <a:ext cx="10909955" cy="18578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sz="quarter" idx="15"/>
          </p:nvPr>
        </p:nvSpPr>
        <p:spPr>
          <a:xfrm>
            <a:off x="609600" y="1074057"/>
            <a:ext cx="10909300" cy="285931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553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Diagram helye 2"/>
          <p:cNvSpPr>
            <a:spLocks noGrp="1"/>
          </p:cNvSpPr>
          <p:nvPr>
            <p:ph type="chart" sz="quarter" idx="15"/>
          </p:nvPr>
        </p:nvSpPr>
        <p:spPr>
          <a:xfrm>
            <a:off x="1029730" y="1062080"/>
            <a:ext cx="10132539" cy="402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>
          <a:xfrm>
            <a:off x="415924" y="5239437"/>
            <a:ext cx="11360150" cy="757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0477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 címek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04800" y="224525"/>
            <a:ext cx="8332168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sz="quarter" idx="15"/>
          </p:nvPr>
        </p:nvSpPr>
        <p:spPr>
          <a:xfrm>
            <a:off x="1217802" y="1059874"/>
            <a:ext cx="2536825" cy="1944688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Kép helye 2"/>
          <p:cNvSpPr>
            <a:spLocks noGrp="1"/>
          </p:cNvSpPr>
          <p:nvPr>
            <p:ph type="pic" sz="quarter" idx="16"/>
          </p:nvPr>
        </p:nvSpPr>
        <p:spPr>
          <a:xfrm>
            <a:off x="1217802" y="3625960"/>
            <a:ext cx="2536825" cy="1944688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Kép helye 2"/>
          <p:cNvSpPr>
            <a:spLocks noGrp="1"/>
          </p:cNvSpPr>
          <p:nvPr>
            <p:ph type="pic" sz="quarter" idx="17"/>
          </p:nvPr>
        </p:nvSpPr>
        <p:spPr>
          <a:xfrm>
            <a:off x="8404437" y="1059874"/>
            <a:ext cx="2536825" cy="1944688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" name="Kép helye 2"/>
          <p:cNvSpPr>
            <a:spLocks noGrp="1"/>
          </p:cNvSpPr>
          <p:nvPr>
            <p:ph type="pic" sz="quarter" idx="18"/>
          </p:nvPr>
        </p:nvSpPr>
        <p:spPr>
          <a:xfrm>
            <a:off x="8404437" y="3625960"/>
            <a:ext cx="2536825" cy="1944688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Kép helye 2"/>
          <p:cNvSpPr>
            <a:spLocks noGrp="1"/>
          </p:cNvSpPr>
          <p:nvPr>
            <p:ph type="pic" sz="quarter" idx="19"/>
          </p:nvPr>
        </p:nvSpPr>
        <p:spPr>
          <a:xfrm>
            <a:off x="4811119" y="1063085"/>
            <a:ext cx="2536825" cy="1944688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0" name="Kép helye 2"/>
          <p:cNvSpPr>
            <a:spLocks noGrp="1"/>
          </p:cNvSpPr>
          <p:nvPr>
            <p:ph type="pic" sz="quarter" idx="20"/>
          </p:nvPr>
        </p:nvSpPr>
        <p:spPr>
          <a:xfrm>
            <a:off x="4811120" y="3625960"/>
            <a:ext cx="2536825" cy="1944688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21" hasCustomPrompt="1"/>
          </p:nvPr>
        </p:nvSpPr>
        <p:spPr>
          <a:xfrm>
            <a:off x="1217803" y="3004562"/>
            <a:ext cx="2536825" cy="395287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Kép cím</a:t>
            </a:r>
          </a:p>
        </p:txBody>
      </p:sp>
      <p:sp>
        <p:nvSpPr>
          <p:cNvPr id="18" name="Szöveg helye 10"/>
          <p:cNvSpPr>
            <a:spLocks noGrp="1"/>
          </p:cNvSpPr>
          <p:nvPr>
            <p:ph type="body" sz="quarter" idx="22" hasCustomPrompt="1"/>
          </p:nvPr>
        </p:nvSpPr>
        <p:spPr>
          <a:xfrm>
            <a:off x="4811120" y="3004562"/>
            <a:ext cx="2536825" cy="395287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Kép cím</a:t>
            </a:r>
          </a:p>
        </p:txBody>
      </p:sp>
      <p:sp>
        <p:nvSpPr>
          <p:cNvPr id="19" name="Szöveg helye 10"/>
          <p:cNvSpPr>
            <a:spLocks noGrp="1"/>
          </p:cNvSpPr>
          <p:nvPr>
            <p:ph type="body" sz="quarter" idx="23" hasCustomPrompt="1"/>
          </p:nvPr>
        </p:nvSpPr>
        <p:spPr>
          <a:xfrm>
            <a:off x="8404437" y="3004562"/>
            <a:ext cx="2536825" cy="395287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Kép cím</a:t>
            </a:r>
          </a:p>
        </p:txBody>
      </p:sp>
      <p:sp>
        <p:nvSpPr>
          <p:cNvPr id="20" name="Szöveg helye 10"/>
          <p:cNvSpPr>
            <a:spLocks noGrp="1"/>
          </p:cNvSpPr>
          <p:nvPr>
            <p:ph type="body" sz="quarter" idx="24" hasCustomPrompt="1"/>
          </p:nvPr>
        </p:nvSpPr>
        <p:spPr>
          <a:xfrm>
            <a:off x="1217803" y="5570648"/>
            <a:ext cx="2536825" cy="395287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Kép cím</a:t>
            </a:r>
          </a:p>
        </p:txBody>
      </p:sp>
      <p:sp>
        <p:nvSpPr>
          <p:cNvPr id="21" name="Szöveg helye 10"/>
          <p:cNvSpPr>
            <a:spLocks noGrp="1"/>
          </p:cNvSpPr>
          <p:nvPr>
            <p:ph type="body" sz="quarter" idx="25" hasCustomPrompt="1"/>
          </p:nvPr>
        </p:nvSpPr>
        <p:spPr>
          <a:xfrm>
            <a:off x="4811120" y="5570648"/>
            <a:ext cx="2536825" cy="395287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Kép cím</a:t>
            </a:r>
          </a:p>
        </p:txBody>
      </p:sp>
      <p:sp>
        <p:nvSpPr>
          <p:cNvPr id="23" name="Szöveg helye 10"/>
          <p:cNvSpPr>
            <a:spLocks noGrp="1"/>
          </p:cNvSpPr>
          <p:nvPr>
            <p:ph type="body" sz="quarter" idx="26" hasCustomPrompt="1"/>
          </p:nvPr>
        </p:nvSpPr>
        <p:spPr>
          <a:xfrm>
            <a:off x="8404437" y="5570648"/>
            <a:ext cx="2536825" cy="395287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Kép cím</a:t>
            </a:r>
          </a:p>
        </p:txBody>
      </p:sp>
    </p:spTree>
    <p:extLst>
      <p:ext uri="{BB962C8B-B14F-4D97-AF65-F5344CB8AC3E}">
        <p14:creationId xmlns:p14="http://schemas.microsoft.com/office/powerpoint/2010/main" val="3007401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képek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609600" y="1216058"/>
            <a:ext cx="10909955" cy="240383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4"/>
              </a:buClr>
              <a:buNone/>
              <a:defRPr>
                <a:solidFill>
                  <a:schemeClr val="accent2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04800" y="224525"/>
            <a:ext cx="8332167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sz="quarter" idx="15"/>
          </p:nvPr>
        </p:nvSpPr>
        <p:spPr>
          <a:xfrm>
            <a:off x="609600" y="3770313"/>
            <a:ext cx="5178458" cy="21971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endParaRPr lang="hu-HU"/>
          </a:p>
        </p:txBody>
      </p:sp>
      <p:sp>
        <p:nvSpPr>
          <p:cNvPr id="7" name="Kép helye 2"/>
          <p:cNvSpPr>
            <a:spLocks noGrp="1"/>
          </p:cNvSpPr>
          <p:nvPr>
            <p:ph type="pic" sz="quarter" idx="16"/>
          </p:nvPr>
        </p:nvSpPr>
        <p:spPr>
          <a:xfrm>
            <a:off x="6341097" y="3770313"/>
            <a:ext cx="5178458" cy="21971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358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ége 2 elérhetősé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 userDrawn="1"/>
        </p:nvSpPr>
        <p:spPr>
          <a:xfrm>
            <a:off x="683078" y="1338148"/>
            <a:ext cx="11350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KÖSZÖNJÜK</a:t>
            </a:r>
            <a:r>
              <a:rPr lang="hu-HU" sz="4000" b="1" baseline="0" dirty="0">
                <a:solidFill>
                  <a:schemeClr val="tx1"/>
                </a:solidFill>
              </a:rPr>
              <a:t> MEGTISZTELŐ FIGYELMÜKET!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 hasCustomPrompt="1"/>
          </p:nvPr>
        </p:nvSpPr>
        <p:spPr>
          <a:xfrm>
            <a:off x="3706236" y="2337391"/>
            <a:ext cx="4779528" cy="56606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hu-HU" dirty="0"/>
              <a:t>TAGVÁLLALAT NEVE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892" y="5338082"/>
            <a:ext cx="1904215" cy="1147558"/>
          </a:xfrm>
          <a:prstGeom prst="rect">
            <a:avLst/>
          </a:prstGeom>
        </p:spPr>
      </p:pic>
      <p:sp>
        <p:nvSpPr>
          <p:cNvPr id="11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725105" y="3357181"/>
            <a:ext cx="3978390" cy="185584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 dirty="0"/>
              <a:t>Elérhetőségek</a:t>
            </a:r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96569" y="3357181"/>
            <a:ext cx="3978390" cy="18558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 dirty="0"/>
              <a:t>Elérhetőségek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9402761" y="6212266"/>
            <a:ext cx="2630489" cy="2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weboldal</a:t>
            </a:r>
          </a:p>
        </p:txBody>
      </p:sp>
    </p:spTree>
    <p:extLst>
      <p:ext uri="{BB962C8B-B14F-4D97-AF65-F5344CB8AC3E}">
        <p14:creationId xmlns:p14="http://schemas.microsoft.com/office/powerpoint/2010/main" val="2962615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ége 2 elérhetőségge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 userDrawn="1"/>
        </p:nvSpPr>
        <p:spPr>
          <a:xfrm>
            <a:off x="776514" y="1338148"/>
            <a:ext cx="1063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THANK YOU</a:t>
            </a:r>
            <a:r>
              <a:rPr lang="hu-HU" sz="4000" b="1" baseline="0" dirty="0">
                <a:solidFill>
                  <a:schemeClr val="tx1"/>
                </a:solidFill>
              </a:rPr>
              <a:t> FOR YOUR KIND ATTENTION!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 hasCustomPrompt="1"/>
          </p:nvPr>
        </p:nvSpPr>
        <p:spPr>
          <a:xfrm>
            <a:off x="3706236" y="2337391"/>
            <a:ext cx="4779528" cy="56606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hu-HU" dirty="0"/>
              <a:t>TAGVÁLLALAT NEVE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892" y="5338082"/>
            <a:ext cx="1904215" cy="1147558"/>
          </a:xfrm>
          <a:prstGeom prst="rect">
            <a:avLst/>
          </a:prstGeom>
        </p:spPr>
      </p:pic>
      <p:sp>
        <p:nvSpPr>
          <p:cNvPr id="11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725105" y="3357181"/>
            <a:ext cx="3978390" cy="185584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 dirty="0"/>
              <a:t>Elérhetőségek</a:t>
            </a:r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96569" y="3357181"/>
            <a:ext cx="3978390" cy="18558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 dirty="0"/>
              <a:t>Elérhetőségek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9402761" y="6212266"/>
            <a:ext cx="2630489" cy="2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weboldal</a:t>
            </a:r>
          </a:p>
        </p:txBody>
      </p:sp>
    </p:spTree>
    <p:extLst>
      <p:ext uri="{BB962C8B-B14F-4D97-AF65-F5344CB8AC3E}">
        <p14:creationId xmlns:p14="http://schemas.microsoft.com/office/powerpoint/2010/main" val="20085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ége 1 elérhetősé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 userDrawn="1"/>
        </p:nvSpPr>
        <p:spPr>
          <a:xfrm>
            <a:off x="5967167" y="3289955"/>
            <a:ext cx="245097" cy="1847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 userDrawn="1"/>
        </p:nvSpPr>
        <p:spPr>
          <a:xfrm>
            <a:off x="644539" y="1243006"/>
            <a:ext cx="11135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KÖSZÖNJÜK</a:t>
            </a:r>
            <a:r>
              <a:rPr lang="hu-HU" sz="4000" b="1" baseline="0" dirty="0">
                <a:solidFill>
                  <a:schemeClr val="tx1"/>
                </a:solidFill>
              </a:rPr>
              <a:t> MEGTISZTELŐ FIGYELMÜKET!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 hasCustomPrompt="1"/>
          </p:nvPr>
        </p:nvSpPr>
        <p:spPr>
          <a:xfrm>
            <a:off x="3706236" y="2337391"/>
            <a:ext cx="4779528" cy="56606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hu-HU" dirty="0"/>
              <a:t>TAGVÁLLALAT NEVE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892" y="5338082"/>
            <a:ext cx="1904215" cy="1147558"/>
          </a:xfrm>
          <a:prstGeom prst="rect">
            <a:avLst/>
          </a:prstGeom>
        </p:spPr>
      </p:pic>
      <p:sp>
        <p:nvSpPr>
          <p:cNvPr id="11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4106805" y="3289955"/>
            <a:ext cx="3978390" cy="1855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 dirty="0"/>
              <a:t>Elérhetőségek</a:t>
            </a:r>
          </a:p>
        </p:txBody>
      </p:sp>
      <p:sp>
        <p:nvSpPr>
          <p:cNvPr id="7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9402761" y="6212266"/>
            <a:ext cx="2630489" cy="2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weboldal</a:t>
            </a:r>
          </a:p>
        </p:txBody>
      </p:sp>
    </p:spTree>
    <p:extLst>
      <p:ext uri="{BB962C8B-B14F-4D97-AF65-F5344CB8AC3E}">
        <p14:creationId xmlns:p14="http://schemas.microsoft.com/office/powerpoint/2010/main" val="1498081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ége 1 elérhetőségge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 userDrawn="1"/>
        </p:nvSpPr>
        <p:spPr>
          <a:xfrm>
            <a:off x="5967167" y="3289955"/>
            <a:ext cx="245097" cy="1847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 userDrawn="1"/>
        </p:nvSpPr>
        <p:spPr>
          <a:xfrm>
            <a:off x="786876" y="1243006"/>
            <a:ext cx="1085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THANK YOU</a:t>
            </a:r>
            <a:r>
              <a:rPr lang="hu-HU" sz="4000" b="1" baseline="0" dirty="0">
                <a:solidFill>
                  <a:schemeClr val="tx1"/>
                </a:solidFill>
              </a:rPr>
              <a:t> FOR YOUR KIND ATTENTION!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 hasCustomPrompt="1"/>
          </p:nvPr>
        </p:nvSpPr>
        <p:spPr>
          <a:xfrm>
            <a:off x="3706236" y="2337391"/>
            <a:ext cx="4779528" cy="56606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hu-HU" dirty="0"/>
              <a:t>TAGVÁLLALAT NEVE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892" y="5338082"/>
            <a:ext cx="1904215" cy="1147558"/>
          </a:xfrm>
          <a:prstGeom prst="rect">
            <a:avLst/>
          </a:prstGeom>
        </p:spPr>
      </p:pic>
      <p:sp>
        <p:nvSpPr>
          <p:cNvPr id="11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4106805" y="3289955"/>
            <a:ext cx="3978390" cy="1855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 dirty="0"/>
              <a:t>Elérhetőségek</a:t>
            </a:r>
          </a:p>
        </p:txBody>
      </p:sp>
      <p:sp>
        <p:nvSpPr>
          <p:cNvPr id="7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9402761" y="6212266"/>
            <a:ext cx="2630489" cy="2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weboldal</a:t>
            </a:r>
          </a:p>
        </p:txBody>
      </p:sp>
    </p:spTree>
    <p:extLst>
      <p:ext uri="{BB962C8B-B14F-4D97-AF65-F5344CB8AC3E}">
        <p14:creationId xmlns:p14="http://schemas.microsoft.com/office/powerpoint/2010/main" val="2139368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00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9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zdőlap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941552" y="1797998"/>
            <a:ext cx="5901964" cy="1953869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j-lt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hu-HU" dirty="0"/>
              <a:t>Mintacím szerkesztése ENG</a:t>
            </a:r>
          </a:p>
        </p:txBody>
      </p:sp>
      <p:sp>
        <p:nvSpPr>
          <p:cNvPr id="13" name="Kép helye 12"/>
          <p:cNvSpPr>
            <a:spLocks noGrp="1"/>
          </p:cNvSpPr>
          <p:nvPr>
            <p:ph type="pic" sz="quarter" idx="10" hasCustomPrompt="1"/>
          </p:nvPr>
        </p:nvSpPr>
        <p:spPr>
          <a:xfrm>
            <a:off x="941552" y="3751867"/>
            <a:ext cx="2327275" cy="1065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hu-HU" dirty="0"/>
              <a:t>Tagvállalati </a:t>
            </a:r>
            <a:r>
              <a:rPr lang="hu-HU" dirty="0" err="1"/>
              <a:t>logo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 hasCustomPrompt="1"/>
          </p:nvPr>
        </p:nvSpPr>
        <p:spPr>
          <a:xfrm>
            <a:off x="811377" y="5705736"/>
            <a:ext cx="1293812" cy="493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5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hu-HU" dirty="0"/>
              <a:t>Évszám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2" hasCustomPrompt="1"/>
          </p:nvPr>
        </p:nvSpPr>
        <p:spPr>
          <a:xfrm>
            <a:off x="9333101" y="6255454"/>
            <a:ext cx="2306638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WEBOLDAL</a:t>
            </a:r>
          </a:p>
        </p:txBody>
      </p:sp>
      <p:sp>
        <p:nvSpPr>
          <p:cNvPr id="6" name="Téglalap 5"/>
          <p:cNvSpPr/>
          <p:nvPr userDrawn="1"/>
        </p:nvSpPr>
        <p:spPr>
          <a:xfrm>
            <a:off x="871538" y="5560220"/>
            <a:ext cx="269081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8" name="Téglalap 7"/>
          <p:cNvSpPr/>
          <p:nvPr userDrawn="1"/>
        </p:nvSpPr>
        <p:spPr>
          <a:xfrm>
            <a:off x="9040179" y="6417260"/>
            <a:ext cx="269081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noFill/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2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70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4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599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47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16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4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85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55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68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0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 képek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ép helye 17"/>
          <p:cNvSpPr>
            <a:spLocks noGrp="1"/>
          </p:cNvSpPr>
          <p:nvPr>
            <p:ph type="pic" sz="quarter" idx="11"/>
          </p:nvPr>
        </p:nvSpPr>
        <p:spPr>
          <a:xfrm>
            <a:off x="8853489" y="1119187"/>
            <a:ext cx="2540226" cy="208846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0" name="Kép helye 19"/>
          <p:cNvSpPr>
            <a:spLocks noGrp="1"/>
          </p:cNvSpPr>
          <p:nvPr>
            <p:ph type="pic" sz="quarter" idx="12"/>
          </p:nvPr>
        </p:nvSpPr>
        <p:spPr>
          <a:xfrm>
            <a:off x="8853489" y="3773715"/>
            <a:ext cx="2540226" cy="222068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609600" y="1119187"/>
            <a:ext cx="7662863" cy="487521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13038" y="224525"/>
            <a:ext cx="8340405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89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69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55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599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59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70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1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9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22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62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9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t adat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13038" y="224525"/>
            <a:ext cx="8340405" cy="682585"/>
          </a:xfrm>
          <a:prstGeom prst="parallelogram">
            <a:avLst>
              <a:gd name="adj" fmla="val 39789"/>
            </a:avLst>
          </a:prstGeom>
          <a:solidFill>
            <a:schemeClr val="tx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5"/>
          </p:nvPr>
        </p:nvSpPr>
        <p:spPr>
          <a:xfrm>
            <a:off x="7239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6"/>
          </p:nvPr>
        </p:nvSpPr>
        <p:spPr>
          <a:xfrm>
            <a:off x="34671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7"/>
          </p:nvPr>
        </p:nvSpPr>
        <p:spPr>
          <a:xfrm>
            <a:off x="62103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8"/>
          </p:nvPr>
        </p:nvSpPr>
        <p:spPr>
          <a:xfrm>
            <a:off x="89535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sz="quarter" idx="19"/>
          </p:nvPr>
        </p:nvSpPr>
        <p:spPr>
          <a:xfrm>
            <a:off x="723900" y="3486893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20"/>
          </p:nvPr>
        </p:nvSpPr>
        <p:spPr>
          <a:xfrm>
            <a:off x="3467100" y="3486893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3" name="Szöveg helye 2"/>
          <p:cNvSpPr>
            <a:spLocks noGrp="1"/>
          </p:cNvSpPr>
          <p:nvPr>
            <p:ph type="body" sz="quarter" idx="21"/>
          </p:nvPr>
        </p:nvSpPr>
        <p:spPr>
          <a:xfrm>
            <a:off x="6210300" y="3486893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4" name="Szöveg helye 2"/>
          <p:cNvSpPr>
            <a:spLocks noGrp="1"/>
          </p:cNvSpPr>
          <p:nvPr>
            <p:ph type="body" sz="quarter" idx="22"/>
          </p:nvPr>
        </p:nvSpPr>
        <p:spPr>
          <a:xfrm>
            <a:off x="8953500" y="3484461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23"/>
          </p:nvPr>
        </p:nvSpPr>
        <p:spPr>
          <a:xfrm>
            <a:off x="6210300" y="5851322"/>
            <a:ext cx="5143500" cy="6383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1468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zöveg képek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609600" y="1216058"/>
            <a:ext cx="10909955" cy="240383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4"/>
              </a:buClr>
              <a:buNone/>
              <a:defRPr>
                <a:solidFill>
                  <a:schemeClr val="accent2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04800" y="224525"/>
            <a:ext cx="8332167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sz="quarter" idx="15"/>
          </p:nvPr>
        </p:nvSpPr>
        <p:spPr>
          <a:xfrm>
            <a:off x="609600" y="3770313"/>
            <a:ext cx="5178458" cy="21971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endParaRPr lang="hu-HU"/>
          </a:p>
        </p:txBody>
      </p:sp>
      <p:sp>
        <p:nvSpPr>
          <p:cNvPr id="7" name="Kép helye 2"/>
          <p:cNvSpPr>
            <a:spLocks noGrp="1"/>
          </p:cNvSpPr>
          <p:nvPr>
            <p:ph type="pic" sz="quarter" idx="16"/>
          </p:nvPr>
        </p:nvSpPr>
        <p:spPr>
          <a:xfrm>
            <a:off x="6341097" y="3770313"/>
            <a:ext cx="5178458" cy="21971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6538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iemelt adat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13038" y="224525"/>
            <a:ext cx="8340405" cy="682585"/>
          </a:xfrm>
          <a:prstGeom prst="parallelogram">
            <a:avLst>
              <a:gd name="adj" fmla="val 39789"/>
            </a:avLst>
          </a:prstGeom>
          <a:solidFill>
            <a:schemeClr val="tx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5"/>
          </p:nvPr>
        </p:nvSpPr>
        <p:spPr>
          <a:xfrm>
            <a:off x="7239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6"/>
          </p:nvPr>
        </p:nvSpPr>
        <p:spPr>
          <a:xfrm>
            <a:off x="34671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7"/>
          </p:nvPr>
        </p:nvSpPr>
        <p:spPr>
          <a:xfrm>
            <a:off x="62103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8"/>
          </p:nvPr>
        </p:nvSpPr>
        <p:spPr>
          <a:xfrm>
            <a:off x="89535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sz="quarter" idx="19"/>
          </p:nvPr>
        </p:nvSpPr>
        <p:spPr>
          <a:xfrm>
            <a:off x="723900" y="3486893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20"/>
          </p:nvPr>
        </p:nvSpPr>
        <p:spPr>
          <a:xfrm>
            <a:off x="3467100" y="3486893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3" name="Szöveg helye 2"/>
          <p:cNvSpPr>
            <a:spLocks noGrp="1"/>
          </p:cNvSpPr>
          <p:nvPr>
            <p:ph type="body" sz="quarter" idx="21"/>
          </p:nvPr>
        </p:nvSpPr>
        <p:spPr>
          <a:xfrm>
            <a:off x="6210300" y="3486893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4" name="Szöveg helye 2"/>
          <p:cNvSpPr>
            <a:spLocks noGrp="1"/>
          </p:cNvSpPr>
          <p:nvPr>
            <p:ph type="body" sz="quarter" idx="22"/>
          </p:nvPr>
        </p:nvSpPr>
        <p:spPr>
          <a:xfrm>
            <a:off x="8953500" y="3484461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23"/>
          </p:nvPr>
        </p:nvSpPr>
        <p:spPr>
          <a:xfrm>
            <a:off x="6210300" y="5851322"/>
            <a:ext cx="5143500" cy="6383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1913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zöveg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2362200" y="1841500"/>
            <a:ext cx="9220200" cy="40767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4" name="Szöveg helye 4"/>
          <p:cNvSpPr>
            <a:spLocks noGrp="1"/>
          </p:cNvSpPr>
          <p:nvPr>
            <p:ph type="body" sz="quarter" idx="15"/>
          </p:nvPr>
        </p:nvSpPr>
        <p:spPr>
          <a:xfrm>
            <a:off x="-288324" y="994912"/>
            <a:ext cx="5102591" cy="611505"/>
          </a:xfrm>
          <a:prstGeom prst="parallelogram">
            <a:avLst>
              <a:gd name="adj" fmla="val 39789"/>
            </a:avLst>
          </a:prstGeom>
          <a:solidFill>
            <a:schemeClr val="accent6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8281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ak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609600" y="1117600"/>
            <a:ext cx="10909955" cy="48768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2347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lsorolás képek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ép helye 17"/>
          <p:cNvSpPr>
            <a:spLocks noGrp="1"/>
          </p:cNvSpPr>
          <p:nvPr>
            <p:ph type="pic" sz="quarter" idx="11"/>
          </p:nvPr>
        </p:nvSpPr>
        <p:spPr>
          <a:xfrm>
            <a:off x="8853489" y="1119187"/>
            <a:ext cx="2540226" cy="208846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0" name="Kép helye 19"/>
          <p:cNvSpPr>
            <a:spLocks noGrp="1"/>
          </p:cNvSpPr>
          <p:nvPr>
            <p:ph type="pic" sz="quarter" idx="12"/>
          </p:nvPr>
        </p:nvSpPr>
        <p:spPr>
          <a:xfrm>
            <a:off x="8853489" y="3773715"/>
            <a:ext cx="2540226" cy="222068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609600" y="1119187"/>
            <a:ext cx="7662863" cy="487521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13038" y="224525"/>
            <a:ext cx="8340405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325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609600" y="1117600"/>
            <a:ext cx="10909955" cy="48768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153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2362200" y="1841500"/>
            <a:ext cx="9220200" cy="40767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4" name="Szöveg helye 4"/>
          <p:cNvSpPr>
            <a:spLocks noGrp="1"/>
          </p:cNvSpPr>
          <p:nvPr>
            <p:ph type="body" sz="quarter" idx="15"/>
          </p:nvPr>
        </p:nvSpPr>
        <p:spPr>
          <a:xfrm>
            <a:off x="-288324" y="994912"/>
            <a:ext cx="5102591" cy="611505"/>
          </a:xfrm>
          <a:prstGeom prst="parallelogram">
            <a:avLst>
              <a:gd name="adj" fmla="val 39789"/>
            </a:avLst>
          </a:prstGeom>
          <a:solidFill>
            <a:schemeClr val="accent6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31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t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2" name="Szövegdoboz 1"/>
          <p:cNvSpPr txBox="1"/>
          <p:nvPr userDrawn="1"/>
        </p:nvSpPr>
        <p:spPr>
          <a:xfrm>
            <a:off x="2222500" y="1189910"/>
            <a:ext cx="116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>
                <a:solidFill>
                  <a:schemeClr val="accent4"/>
                </a:solidFill>
              </a:rPr>
              <a:t>1.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2222500" y="2820300"/>
            <a:ext cx="116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>
                <a:solidFill>
                  <a:schemeClr val="accent4"/>
                </a:solidFill>
              </a:rPr>
              <a:t>2.</a:t>
            </a:r>
          </a:p>
        </p:txBody>
      </p:sp>
      <p:sp>
        <p:nvSpPr>
          <p:cNvPr id="12" name="Szövegdoboz 11"/>
          <p:cNvSpPr txBox="1"/>
          <p:nvPr userDrawn="1"/>
        </p:nvSpPr>
        <p:spPr>
          <a:xfrm>
            <a:off x="2222500" y="4450690"/>
            <a:ext cx="116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>
                <a:solidFill>
                  <a:schemeClr val="accent4"/>
                </a:solidFill>
              </a:rPr>
              <a:t>3.</a:t>
            </a:r>
          </a:p>
        </p:txBody>
      </p:sp>
      <p:sp>
        <p:nvSpPr>
          <p:cNvPr id="13" name="Szöveg helye 12"/>
          <p:cNvSpPr>
            <a:spLocks noGrp="1"/>
          </p:cNvSpPr>
          <p:nvPr>
            <p:ph type="body" sz="quarter" idx="15"/>
          </p:nvPr>
        </p:nvSpPr>
        <p:spPr>
          <a:xfrm>
            <a:off x="3581400" y="1066800"/>
            <a:ext cx="7899400" cy="1446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5" name="Szöveg helye 12"/>
          <p:cNvSpPr>
            <a:spLocks noGrp="1"/>
          </p:cNvSpPr>
          <p:nvPr>
            <p:ph type="body" sz="quarter" idx="16"/>
          </p:nvPr>
        </p:nvSpPr>
        <p:spPr>
          <a:xfrm>
            <a:off x="3581400" y="2697190"/>
            <a:ext cx="7899400" cy="1446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6" name="Szöveg helye 12"/>
          <p:cNvSpPr>
            <a:spLocks noGrp="1"/>
          </p:cNvSpPr>
          <p:nvPr>
            <p:ph type="body" sz="quarter" idx="17"/>
          </p:nvPr>
        </p:nvSpPr>
        <p:spPr>
          <a:xfrm>
            <a:off x="3581400" y="4353600"/>
            <a:ext cx="7899400" cy="1446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857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oboz le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5"/>
          </p:nvPr>
        </p:nvSpPr>
        <p:spPr>
          <a:xfrm>
            <a:off x="696459" y="1204006"/>
            <a:ext cx="5210175" cy="2192337"/>
          </a:xfrm>
          <a:prstGeom prst="rect">
            <a:avLst/>
          </a:prstGeom>
          <a:solidFill>
            <a:schemeClr val="accent6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6" name="Szöveg helye 2"/>
          <p:cNvSpPr>
            <a:spLocks noGrp="1"/>
          </p:cNvSpPr>
          <p:nvPr>
            <p:ph type="body" sz="quarter" idx="16"/>
          </p:nvPr>
        </p:nvSpPr>
        <p:spPr>
          <a:xfrm>
            <a:off x="6393316" y="1204006"/>
            <a:ext cx="5210175" cy="2192337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quarter" idx="17"/>
          </p:nvPr>
        </p:nvSpPr>
        <p:spPr>
          <a:xfrm>
            <a:off x="696458" y="3802742"/>
            <a:ext cx="5210175" cy="2198236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8"/>
          </p:nvPr>
        </p:nvSpPr>
        <p:spPr>
          <a:xfrm>
            <a:off x="6393316" y="3802742"/>
            <a:ext cx="5210175" cy="2198235"/>
          </a:xfrm>
          <a:prstGeom prst="rect">
            <a:avLst/>
          </a:prstGeo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765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 szöveg kis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4" name="Téglalap 3"/>
          <p:cNvSpPr/>
          <p:nvPr userDrawn="1"/>
        </p:nvSpPr>
        <p:spPr>
          <a:xfrm>
            <a:off x="732882" y="2773476"/>
            <a:ext cx="269081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6" name="Téglalap 5"/>
          <p:cNvSpPr/>
          <p:nvPr userDrawn="1"/>
        </p:nvSpPr>
        <p:spPr>
          <a:xfrm>
            <a:off x="4331162" y="2773476"/>
            <a:ext cx="269081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7929442" y="2773476"/>
            <a:ext cx="269081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sz="quarter" idx="15"/>
          </p:nvPr>
        </p:nvSpPr>
        <p:spPr>
          <a:xfrm>
            <a:off x="732882" y="1262741"/>
            <a:ext cx="1737623" cy="1382281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Kép helye 2"/>
          <p:cNvSpPr>
            <a:spLocks noGrp="1"/>
          </p:cNvSpPr>
          <p:nvPr>
            <p:ph type="pic" sz="quarter" idx="16"/>
          </p:nvPr>
        </p:nvSpPr>
        <p:spPr>
          <a:xfrm>
            <a:off x="7929442" y="1262739"/>
            <a:ext cx="1737623" cy="1382281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0" name="Kép helye 2"/>
          <p:cNvSpPr>
            <a:spLocks noGrp="1"/>
          </p:cNvSpPr>
          <p:nvPr>
            <p:ph type="pic" sz="quarter" idx="17"/>
          </p:nvPr>
        </p:nvSpPr>
        <p:spPr>
          <a:xfrm>
            <a:off x="4331162" y="1262739"/>
            <a:ext cx="1737623" cy="1382281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8"/>
          </p:nvPr>
        </p:nvSpPr>
        <p:spPr>
          <a:xfrm>
            <a:off x="732882" y="3000653"/>
            <a:ext cx="3334293" cy="2933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9"/>
          </p:nvPr>
        </p:nvSpPr>
        <p:spPr>
          <a:xfrm>
            <a:off x="4331162" y="3000649"/>
            <a:ext cx="3334293" cy="2933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4" name="Szöveg helye 10"/>
          <p:cNvSpPr>
            <a:spLocks noGrp="1"/>
          </p:cNvSpPr>
          <p:nvPr>
            <p:ph type="body" sz="quarter" idx="20"/>
          </p:nvPr>
        </p:nvSpPr>
        <p:spPr>
          <a:xfrm>
            <a:off x="7929442" y="3000649"/>
            <a:ext cx="3334293" cy="2933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409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5" r:id="rId3"/>
    <p:sldLayoutId id="2147483682" r:id="rId4"/>
    <p:sldLayoutId id="2147483669" r:id="rId5"/>
    <p:sldLayoutId id="2147483684" r:id="rId6"/>
    <p:sldLayoutId id="2147483683" r:id="rId7"/>
    <p:sldLayoutId id="2147483681" r:id="rId8"/>
    <p:sldLayoutId id="2147483680" r:id="rId9"/>
    <p:sldLayoutId id="2147483677" r:id="rId10"/>
    <p:sldLayoutId id="2147483675" r:id="rId11"/>
    <p:sldLayoutId id="2147483671" r:id="rId12"/>
    <p:sldLayoutId id="2147483672" r:id="rId13"/>
    <p:sldLayoutId id="2147483673" r:id="rId14"/>
    <p:sldLayoutId id="2147483678" r:id="rId15"/>
    <p:sldLayoutId id="2147483674" r:id="rId16"/>
    <p:sldLayoutId id="21474836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4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76687-3975-3A43-9A0E-E0351F160C5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6" r:id="rId16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hyperlink" Target="https://www.google.hu/url?q=http://www.carbon-aramid.com/index.php?main_page=index&amp;cPath=1_51&amp;sa=U&amp;ei=jDdNU6uID8yg7AbFvYD4BQ&amp;ved=0CCQQ9QEwAA&amp;usg=AFQjCNFlt9OVZuLcg3pa113AzeMsqkgo2g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6.png"/><Relationship Id="rId2" Type="http://schemas.openxmlformats.org/officeDocument/2006/relationships/image" Target="../media/image34.pn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5" Type="http://schemas.openxmlformats.org/officeDocument/2006/relationships/hyperlink" Target="https://www.google.hu/url?q=http://commons.wikimedia.org/wiki/File:Mercedes_Benz_Logo_11.jpg&amp;sa=U&amp;ei=bjdNU7i4F-OP7Ab5_IC4Bw&amp;ved=0CCQQ9QEwAQ&amp;usg=AFQjCNELPZuom1pKLSgXY6sVFNwf1gYm6A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jpeg"/><Relationship Id="rId18" Type="http://schemas.openxmlformats.org/officeDocument/2006/relationships/hyperlink" Target="https://www.google.hu/url?q=http://de.wikipedia.org/wiki/Datei:GEDIA_logo.png&amp;sa=U&amp;ei=cTBNU9r5EoHT7AapyYCQBQ&amp;ved=0CCIQ9QEwAA&amp;usg=AFQjCNHzt0IMrFT5s0sIxIRJWafQk1_B-g" TargetMode="External"/><Relationship Id="rId26" Type="http://schemas.openxmlformats.org/officeDocument/2006/relationships/image" Target="../media/image57.png"/><Relationship Id="rId39" Type="http://schemas.openxmlformats.org/officeDocument/2006/relationships/image" Target="../media/image40.jpeg"/><Relationship Id="rId21" Type="http://schemas.openxmlformats.org/officeDocument/2006/relationships/image" Target="../media/image54.jpeg"/><Relationship Id="rId34" Type="http://schemas.openxmlformats.org/officeDocument/2006/relationships/hyperlink" Target="https://www.google.hu/url?q=http://www.masterfield.hu/about_references.php&amp;sa=U&amp;ei=rjVNU_XAMeaq7Qb7wYDAAg&amp;ved=0CCgQ9QEwAw&amp;usg=AFQjCNG7B_AnZZSZusTuKuR9ws_AV0NiAw" TargetMode="External"/><Relationship Id="rId42" Type="http://schemas.openxmlformats.org/officeDocument/2006/relationships/hyperlink" Target="https://www.google.hu/url?q=http://www.logovector.org/en/logo/sanko/&amp;sa=U&amp;ei=adxPU6OmEqmI7AbX0YGQAw&amp;ved=0CCIQ9QEwAA&amp;usg=AFQjCNFnYxtcBz0Y1qQqq8n77xROXW4ZWg" TargetMode="External"/><Relationship Id="rId47" Type="http://schemas.openxmlformats.org/officeDocument/2006/relationships/image" Target="../media/image69.png"/><Relationship Id="rId7" Type="http://schemas.openxmlformats.org/officeDocument/2006/relationships/image" Target="../media/image47.jpeg"/><Relationship Id="rId2" Type="http://schemas.openxmlformats.org/officeDocument/2006/relationships/image" Target="../media/image46.jpeg"/><Relationship Id="rId16" Type="http://schemas.openxmlformats.org/officeDocument/2006/relationships/hyperlink" Target="https://www.google.hu/url?q=http://www.lukey.com.au/tenneco/Welcome.htm&amp;sa=U&amp;ei=_jRNU9DsFfLe7Aat04HYAQ&amp;ved=0CCQQ9QEwAQ&amp;usg=AFQjCNEsHPziQfgEk2swGAcFGGGYJxSGLg" TargetMode="External"/><Relationship Id="rId29" Type="http://schemas.openxmlformats.org/officeDocument/2006/relationships/hyperlink" Target="https://www.google.hu/url?q=http://ceauto.co.hu/telephely/kunplast-karsai-muszaki-muanyagipari-zrt&amp;sa=U&amp;ei=KYpPU4KFB6_P4QTd7IGgBQ&amp;ved=0CCQQ9QEwAQ&amp;usg=AFQjCNEIWPH68ypmJI6aFDqs-FpIYZi4i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hu/url?q=http://www.futaba-rc.com/multimedia/&amp;sa=U&amp;ei=ui5NU5_EH8yg7AbFvYD4BQ&amp;ved=0CCIQ9QEwAA&amp;usg=AFQjCNEkCA1Fqjkj1wN0-4oH-Zj4df5Gig" TargetMode="External"/><Relationship Id="rId11" Type="http://schemas.openxmlformats.org/officeDocument/2006/relationships/image" Target="../media/image34.png"/><Relationship Id="rId24" Type="http://schemas.openxmlformats.org/officeDocument/2006/relationships/image" Target="../media/image56.jpeg"/><Relationship Id="rId32" Type="http://schemas.openxmlformats.org/officeDocument/2006/relationships/image" Target="../media/image60.jpeg"/><Relationship Id="rId37" Type="http://schemas.openxmlformats.org/officeDocument/2006/relationships/image" Target="../media/image63.png"/><Relationship Id="rId40" Type="http://schemas.openxmlformats.org/officeDocument/2006/relationships/hyperlink" Target="https://www.google.hu/url?q=http://www.grengineering.hu/Customers.html&amp;sa=U&amp;ei=QjZNU7uKLMHW7Qah9IGQCA&amp;ved=0CCQQ9QEwAQ&amp;usg=AFQjCNE9wrNHFrFZcfAqFcxA34VhFB1IUQ" TargetMode="External"/><Relationship Id="rId45" Type="http://schemas.openxmlformats.org/officeDocument/2006/relationships/image" Target="../media/image67.jpeg"/><Relationship Id="rId5" Type="http://schemas.openxmlformats.org/officeDocument/2006/relationships/image" Target="../media/image45.jpeg"/><Relationship Id="rId15" Type="http://schemas.openxmlformats.org/officeDocument/2006/relationships/image" Target="../media/image51.jpeg"/><Relationship Id="rId23" Type="http://schemas.openxmlformats.org/officeDocument/2006/relationships/image" Target="../media/image55.jpeg"/><Relationship Id="rId28" Type="http://schemas.openxmlformats.org/officeDocument/2006/relationships/image" Target="../media/image58.jpeg"/><Relationship Id="rId36" Type="http://schemas.openxmlformats.org/officeDocument/2006/relationships/image" Target="../media/image39.png"/><Relationship Id="rId10" Type="http://schemas.openxmlformats.org/officeDocument/2006/relationships/image" Target="../media/image49.png"/><Relationship Id="rId19" Type="http://schemas.openxmlformats.org/officeDocument/2006/relationships/image" Target="../media/image53.jpeg"/><Relationship Id="rId31" Type="http://schemas.openxmlformats.org/officeDocument/2006/relationships/hyperlink" Target="https://www.google.hu/url?q=http://www.masterfield.hu/consulting.php&amp;sa=U&amp;ei=34hPU7y_A6TH7Ab284GoBw&amp;ved=0CCQQ9QEwAQ&amp;usg=AFQjCNEuEp4jcB9mdUpPnB3KBtx84Vcanw" TargetMode="External"/><Relationship Id="rId44" Type="http://schemas.openxmlformats.org/officeDocument/2006/relationships/hyperlink" Target="https://www.google.hu/url?q=http://assettradex.wordpress.com/2010/07/09/man-agree-deal-to-save-plauen-facility/&amp;sa=U&amp;ei=nDdNU8DUM6yp7Aa454G4Aw&amp;ved=0CCQQ9QEwAQ&amp;usg=AFQjCNH-K9IfyVarVMBGaWAQNVwcKSs8wQ" TargetMode="External"/><Relationship Id="rId4" Type="http://schemas.openxmlformats.org/officeDocument/2006/relationships/hyperlink" Target="https://www.google.hu/url?q=http://commons.wikimedia.org/wiki/File:Mercedes_Benz_Logo_11.jpg&amp;sa=U&amp;ei=bjdNU7i4F-OP7Ab5_IC4Bw&amp;ved=0CCQQ9QEwAQ&amp;usg=AFQjCNELPZuom1pKLSgXY6sVFNwf1gYm6A" TargetMode="External"/><Relationship Id="rId9" Type="http://schemas.openxmlformats.org/officeDocument/2006/relationships/image" Target="../media/image48.jpeg"/><Relationship Id="rId14" Type="http://schemas.openxmlformats.org/officeDocument/2006/relationships/hyperlink" Target="https://www.google.hu/url?q=http://en.wikipedia.org/wiki/Pridgeon_&amp;_Clay&amp;sa=U&amp;ei=RnNPU4f0GPH70gXT7IAo&amp;ved=0CCIQ9QEwAA&amp;usg=AFQjCNE_4XBFolSO9cmcdiM_nClW29dWZw" TargetMode="External"/><Relationship Id="rId22" Type="http://schemas.openxmlformats.org/officeDocument/2006/relationships/hyperlink" Target="https://www.google.hu/url?q=http://rapiddg.com/cascade-engineering-0&amp;sa=U&amp;ei=3jVNU66XO-WO7AaTpYHIBg&amp;ved=0CCQQ9QEwAQ&amp;usg=AFQjCNGd20-Gbq0I9HKtR3D687d711hpww" TargetMode="External"/><Relationship Id="rId27" Type="http://schemas.openxmlformats.org/officeDocument/2006/relationships/hyperlink" Target="https://www.google.hu/url?q=http://forum.ge/?f=56&amp;showtopic=34399317&amp;sa=U&amp;ei=ATBNU8PDEaar7AbY24CABQ&amp;ved=0CCQQ9QEwAQ&amp;usg=AFQjCNE-Fwia9QXcR6w5m-Du9DW5NRiGJA" TargetMode="External"/><Relationship Id="rId30" Type="http://schemas.openxmlformats.org/officeDocument/2006/relationships/image" Target="../media/image59.jpeg"/><Relationship Id="rId35" Type="http://schemas.openxmlformats.org/officeDocument/2006/relationships/image" Target="../media/image62.jpeg"/><Relationship Id="rId43" Type="http://schemas.openxmlformats.org/officeDocument/2006/relationships/image" Target="../media/image66.jpeg"/><Relationship Id="rId48" Type="http://schemas.openxmlformats.org/officeDocument/2006/relationships/image" Target="../media/image6.png"/><Relationship Id="rId8" Type="http://schemas.openxmlformats.org/officeDocument/2006/relationships/hyperlink" Target="https://www.google.hu/url?q=http://www.ajkaelektron.hu/kapcsolat&amp;sa=U&amp;ei=qHBPU-24KOHa0QXbloC4CQ&amp;ved=0CCIQ9QEwAA&amp;usg=AFQjCNEb2-ypb42eyR5ZgBvU230jU_Hkeg" TargetMode="External"/><Relationship Id="rId3" Type="http://schemas.openxmlformats.org/officeDocument/2006/relationships/image" Target="../media/image35.png"/><Relationship Id="rId12" Type="http://schemas.openxmlformats.org/officeDocument/2006/relationships/hyperlink" Target="https://www.google.hu/url?q=http://ceauto.at/orszagok/hungary?page=12&amp;sa=U&amp;ei=sB1WU5H-NbLd7Qb8u4CwBg&amp;ved=0CCIQ9QEwAA&amp;usg=AFQjCNHRR84lCBFiElhbYLNi706Cf9M0pQ" TargetMode="External"/><Relationship Id="rId17" Type="http://schemas.openxmlformats.org/officeDocument/2006/relationships/image" Target="../media/image52.jpeg"/><Relationship Id="rId25" Type="http://schemas.openxmlformats.org/officeDocument/2006/relationships/image" Target="../media/image36.png"/><Relationship Id="rId33" Type="http://schemas.openxmlformats.org/officeDocument/2006/relationships/image" Target="../media/image61.png"/><Relationship Id="rId38" Type="http://schemas.openxmlformats.org/officeDocument/2006/relationships/image" Target="../media/image64.png"/><Relationship Id="rId46" Type="http://schemas.openxmlformats.org/officeDocument/2006/relationships/image" Target="../media/image68.png"/><Relationship Id="rId20" Type="http://schemas.openxmlformats.org/officeDocument/2006/relationships/hyperlink" Target="https://www.google.hu/url?q=http://www.kaloplasztik.hu/&amp;sa=U&amp;ei=54lPU8_3C6ej4gS21IG4CQ&amp;ved=0CCYQ9QEwAQ&amp;usg=AFQjCNE-VZH24hvs2u8mZMZ2XcfBMGtxYA" TargetMode="External"/><Relationship Id="rId41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.png"/><Relationship Id="rId4" Type="http://schemas.openxmlformats.org/officeDocument/2006/relationships/hyperlink" Target="https://youtu.be/ZOHernOm5fw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zs.fazekas@kvjmuvek.hu" TargetMode="External"/><Relationship Id="rId7" Type="http://schemas.openxmlformats.org/officeDocument/2006/relationships/hyperlink" Target="mailto:b.kiss@kvjmuvek.hu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hyperlink" Target="http://www.kvjmuvek.hu/" TargetMode="Externa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9" y="2220567"/>
            <a:ext cx="6334505" cy="1191813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ctrTitle"/>
          </p:nvPr>
        </p:nvSpPr>
        <p:spPr>
          <a:xfrm>
            <a:off x="954249" y="2475770"/>
            <a:ext cx="10359603" cy="822036"/>
          </a:xfrm>
        </p:spPr>
        <p:txBody>
          <a:bodyPr>
            <a:normAutofit/>
          </a:bodyPr>
          <a:lstStyle/>
          <a:p>
            <a:pPr algn="l"/>
            <a:r>
              <a:rPr lang="hu-HU" sz="3999" b="1" dirty="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KVJ MŰVEK</a:t>
            </a: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954249" y="3332724"/>
            <a:ext cx="8531438" cy="571306"/>
          </a:xfrm>
        </p:spPr>
        <p:txBody>
          <a:bodyPr>
            <a:normAutofit/>
          </a:bodyPr>
          <a:lstStyle/>
          <a:p>
            <a:pPr algn="l"/>
            <a:r>
              <a:rPr lang="de-DE" sz="2199" b="1" dirty="0">
                <a:solidFill>
                  <a:srgbClr val="0FBCEE"/>
                </a:solidFill>
                <a:latin typeface="Arial" pitchFamily="34" charset="0"/>
                <a:cs typeface="Arial" pitchFamily="34" charset="0"/>
              </a:rPr>
              <a:t>30 JAHRE IN DER AUTOMOBILINDUSTRIE</a:t>
            </a: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160684" y="5998805"/>
            <a:ext cx="1618657" cy="571282"/>
          </a:xfrm>
          <a:prstGeom prst="rect">
            <a:avLst/>
          </a:prstGeom>
        </p:spPr>
        <p:txBody>
          <a:bodyPr vert="horz" lIns="121878" tIns="60939" rIns="121878" bIns="60939" rtlCol="0">
            <a:norm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5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954249" y="5141859"/>
            <a:ext cx="8531438" cy="1713893"/>
          </a:xfrm>
          <a:prstGeom prst="rect">
            <a:avLst/>
          </a:prstGeom>
        </p:spPr>
        <p:txBody>
          <a:bodyPr vert="horz" lIns="121878" tIns="60939" rIns="121878" bIns="60939" rtlCol="0">
            <a:norm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99" b="0" i="0" u="none" strike="noStrike" kern="1200" cap="none" spc="0" normalizeH="0" baseline="0" noProof="0" dirty="0">
                <a:ln>
                  <a:noFill/>
                </a:ln>
                <a:solidFill>
                  <a:srgbClr val="76B72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—</a:t>
            </a:r>
          </a:p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54250" y="5564228"/>
            <a:ext cx="793807" cy="387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4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33" b="0" i="0" u="none" strike="noStrike" kern="1200" cap="none" spc="0" normalizeH="0" baseline="0" noProof="0" dirty="0">
                <a:ln>
                  <a:noFill/>
                </a:ln>
                <a:solidFill>
                  <a:srgbClr val="253B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9121284" y="6079332"/>
            <a:ext cx="2569999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WWW.KVJMUVEK.HU</a:t>
            </a:r>
          </a:p>
        </p:txBody>
      </p:sp>
      <p:cxnSp>
        <p:nvCxnSpPr>
          <p:cNvPr id="13" name="Egyenes összekötő 12"/>
          <p:cNvCxnSpPr/>
          <p:nvPr/>
        </p:nvCxnSpPr>
        <p:spPr>
          <a:xfrm>
            <a:off x="8946875" y="6284445"/>
            <a:ext cx="198882" cy="0"/>
          </a:xfrm>
          <a:prstGeom prst="line">
            <a:avLst/>
          </a:prstGeom>
          <a:ln w="19050">
            <a:solidFill>
              <a:srgbClr val="78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249" y="3818531"/>
            <a:ext cx="1323781" cy="111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7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800" y="228800"/>
            <a:ext cx="6934200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MESSTECHNISCHE FÄHIGKEITEN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12" y="1484263"/>
            <a:ext cx="2694344" cy="3891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1"/>
          <a:stretch/>
        </p:blipFill>
        <p:spPr>
          <a:xfrm>
            <a:off x="7248986" y="1484263"/>
            <a:ext cx="2673750" cy="3891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zövegdoboz 8"/>
          <p:cNvSpPr txBox="1"/>
          <p:nvPr/>
        </p:nvSpPr>
        <p:spPr>
          <a:xfrm>
            <a:off x="2410312" y="5509972"/>
            <a:ext cx="269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 GLOBAL 7-7-5 CMM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248987" y="5509972"/>
            <a:ext cx="267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ARES COORD 3D 7-6-4 CMM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A74FA395-D397-C886-B5F7-4512E7F95F8A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F46AE96F-428C-DD7E-EB21-DA6C39B6D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12" name="Alcím 2">
              <a:extLst>
                <a:ext uri="{FF2B5EF4-FFF2-40B4-BE49-F238E27FC236}">
                  <a16:creationId xmlns:a16="http://schemas.microsoft.com/office/drawing/2014/main" id="{F3A33A80-DA49-87DF-2DC9-C22CAC4343FD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498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94E00-FDB0-6FD3-2192-C5AE4EAB6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 helye 2">
            <a:extLst>
              <a:ext uri="{FF2B5EF4-FFF2-40B4-BE49-F238E27FC236}">
                <a16:creationId xmlns:a16="http://schemas.microsoft.com/office/drawing/2014/main" id="{C4A3E8A3-528E-9E00-D5EB-EA3D40E56C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5789" y="1485801"/>
            <a:ext cx="3321697" cy="399118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TEILEPRODUKTION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7AC81EB-2B38-9138-256C-29ADA2B927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0557" y="1490428"/>
            <a:ext cx="5241307" cy="392949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SPEZIAL- / SONDERLAGERBEHÄLTER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7C13DB7-E8A5-7E54-3867-7A9F5F88C6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304799" y="228800"/>
            <a:ext cx="6324366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PORTFOLIO</a:t>
            </a:r>
          </a:p>
        </p:txBody>
      </p:sp>
      <p:pic>
        <p:nvPicPr>
          <p:cNvPr id="2" name="Kép helye 8">
            <a:extLst>
              <a:ext uri="{FF2B5EF4-FFF2-40B4-BE49-F238E27FC236}">
                <a16:creationId xmlns:a16="http://schemas.microsoft.com/office/drawing/2014/main" id="{675ABD77-8846-92C0-0F0A-D37A905750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" b="5246"/>
          <a:stretch>
            <a:fillRect/>
          </a:stretch>
        </p:blipFill>
        <p:spPr>
          <a:xfrm>
            <a:off x="6764357" y="2175708"/>
            <a:ext cx="4825744" cy="303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 descr="&#10;">
            <a:extLst>
              <a:ext uri="{FF2B5EF4-FFF2-40B4-BE49-F238E27FC236}">
                <a16:creationId xmlns:a16="http://schemas.microsoft.com/office/drawing/2014/main" id="{6E277EC6-D99C-73D2-D025-FFCDFC22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709" y="2175708"/>
            <a:ext cx="5858593" cy="360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E180C3EB-1463-BBD8-431E-9C155C9C11F1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EC26DCD0-F20F-AA38-442B-DE75860E8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6" name="Alcím 2">
              <a:extLst>
                <a:ext uri="{FF2B5EF4-FFF2-40B4-BE49-F238E27FC236}">
                  <a16:creationId xmlns:a16="http://schemas.microsoft.com/office/drawing/2014/main" id="{EDC52E3E-990A-A86E-C1B2-7A7344150FC1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2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800" y="228800"/>
            <a:ext cx="7060163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de-DE" b="1" dirty="0"/>
              <a:t>Teile, die wir für Bosch produzieren</a:t>
            </a:r>
          </a:p>
        </p:txBody>
      </p:sp>
      <p:pic>
        <p:nvPicPr>
          <p:cNvPr id="6" name="Picture 2" descr="Relatív méret Olvashatatlan Száz év bosch png - goharper.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996" y="3069000"/>
            <a:ext cx="30476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21" y="1131496"/>
            <a:ext cx="7721820" cy="4595008"/>
          </a:xfrm>
          <a:prstGeom prst="rect">
            <a:avLst/>
          </a:prstGeom>
        </p:spPr>
      </p:pic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6ACBC2B9-3A21-52FF-6139-062AD2465F7B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D1704EC1-2BE5-F0B0-9DAB-633CC656B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10" name="Alcím 2">
              <a:extLst>
                <a:ext uri="{FF2B5EF4-FFF2-40B4-BE49-F238E27FC236}">
                  <a16:creationId xmlns:a16="http://schemas.microsoft.com/office/drawing/2014/main" id="{50B9B829-3458-6C29-FECC-7B70CC75263A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441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utó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979" y="1402604"/>
            <a:ext cx="7435874" cy="457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uzuki Logo - PNG and Vector - Logo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816" y="2979000"/>
            <a:ext cx="134295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800" y="228800"/>
            <a:ext cx="7060163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de-DE" b="1" dirty="0"/>
              <a:t>Teile, die wir für Suzuki produzieren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EC6B41D0-5A23-373C-E8FF-092F59460110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25B29821-B161-30B3-EA56-D4F4E39E8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10" name="Alcím 2">
              <a:extLst>
                <a:ext uri="{FF2B5EF4-FFF2-40B4-BE49-F238E27FC236}">
                  <a16:creationId xmlns:a16="http://schemas.microsoft.com/office/drawing/2014/main" id="{A0734FD5-EBDD-3D45-602F-E5DC946D3565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572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800" y="228800"/>
            <a:ext cx="7060163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VERKAUF VON AUTOMOBILTEILEN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117957"/>
              </p:ext>
            </p:extLst>
          </p:nvPr>
        </p:nvGraphicFramePr>
        <p:xfrm>
          <a:off x="6447454" y="2315817"/>
          <a:ext cx="5421085" cy="381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 helye 2"/>
          <p:cNvSpPr>
            <a:spLocks noGrp="1"/>
          </p:cNvSpPr>
          <p:nvPr>
            <p:ph type="body" sz="quarter" idx="14"/>
          </p:nvPr>
        </p:nvSpPr>
        <p:spPr>
          <a:xfrm>
            <a:off x="6096000" y="1839310"/>
            <a:ext cx="6168886" cy="371053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500" b="1" dirty="0"/>
              <a:t>VERKAUF VON AUTOMOBILTEILEN (Million </a:t>
            </a:r>
            <a:r>
              <a:rPr lang="hu-HU" sz="1500" b="1" dirty="0" err="1"/>
              <a:t>stück</a:t>
            </a:r>
            <a:r>
              <a:rPr lang="hu-HU" sz="1500" b="1" dirty="0"/>
              <a:t>)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DCE987EE-204A-B597-A88F-84043037EDD9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2F8AB94E-17F5-1785-283D-46D88E362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9" name="Alcím 2">
              <a:extLst>
                <a:ext uri="{FF2B5EF4-FFF2-40B4-BE49-F238E27FC236}">
                  <a16:creationId xmlns:a16="http://schemas.microsoft.com/office/drawing/2014/main" id="{032BFFF8-2F78-D3E2-595F-CA1628D545A8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A224CFFA-7BD0-F7C8-0556-1A35985A4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0" y="2151215"/>
            <a:ext cx="6383694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200" b="1" dirty="0" err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Kapazitätswachstum</a:t>
            </a:r>
            <a:r>
              <a:rPr lang="hu-HU" altLang="hu-HU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hu-HU" altLang="hu-HU" sz="2200" b="1" dirty="0" err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Effizienz</a:t>
            </a:r>
            <a:endParaRPr lang="hu-HU" altLang="hu-HU" sz="2200" b="1" dirty="0">
              <a:solidFill>
                <a:srgbClr val="253B7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2200" b="1" dirty="0">
              <a:solidFill>
                <a:srgbClr val="253B71"/>
              </a:solidFill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Dank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unserer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Entwicklungen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steigen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Produktionskapazität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und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Effizienz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Jahr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für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Jahr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kontinuierlich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an.</a:t>
            </a:r>
            <a:b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Unsere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aktuelle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Kapazität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reicht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aus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um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nahezu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das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Doppelte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derzeitigen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Auftragsvolumens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zu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erfüllen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18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9" y="230938"/>
            <a:ext cx="8097077" cy="540360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ROHSTOFFVERBRAUCH \~5.000 T / JAHR</a:t>
            </a: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820177" y="1438247"/>
            <a:ext cx="7485329" cy="15333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Wingdings 3" charset="2"/>
              <a:buNone/>
            </a:pPr>
            <a:r>
              <a:rPr lang="de-DE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Warm- und kaltgewalzter, beschichteter und unbeschichteter Stahl, Edelstahl, hochfester Stahl sowie Aluminiumlegierungen (z. B. AlMg3)</a:t>
            </a:r>
          </a:p>
          <a:p>
            <a:pPr marL="0">
              <a:buFont typeface="Wingdings 3" charset="2"/>
              <a:buNone/>
            </a:pPr>
            <a:r>
              <a:rPr lang="hu-HU" sz="2200" b="1" dirty="0">
                <a:solidFill>
                  <a:srgbClr val="76B729"/>
                </a:solidFill>
                <a:latin typeface="Arial" pitchFamily="34" charset="0"/>
                <a:cs typeface="Arial" pitchFamily="34" charset="0"/>
              </a:rPr>
              <a:t>—</a:t>
            </a:r>
            <a:endParaRPr lang="hu-HU" sz="2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www.arcelormittal.com/ostrava/images/logo_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00" b="21600"/>
          <a:stretch>
            <a:fillRect/>
          </a:stretch>
        </p:blipFill>
        <p:spPr bwMode="auto">
          <a:xfrm>
            <a:off x="8807219" y="2674115"/>
            <a:ext cx="1773962" cy="73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File:Itochu logo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3693" y="2099302"/>
            <a:ext cx="1054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Sumitomo Corpo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631" y="1438247"/>
            <a:ext cx="27432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7219" y="3744069"/>
            <a:ext cx="1978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http://www.gruppocln.com/en/images/stories/cl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92942" y="5029270"/>
            <a:ext cx="108108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zövegdoboz 13"/>
          <p:cNvSpPr txBox="1"/>
          <p:nvPr/>
        </p:nvSpPr>
        <p:spPr>
          <a:xfrm>
            <a:off x="4788308" y="3106482"/>
            <a:ext cx="3240000" cy="1800000"/>
          </a:xfrm>
          <a:prstGeom prst="rect">
            <a:avLst/>
          </a:prstGeom>
          <a:solidFill>
            <a:srgbClr val="EF5B63"/>
          </a:solidFill>
        </p:spPr>
        <p:txBody>
          <a:bodyPr wrap="square" rtlCol="0" anchor="ctr" anchorCtr="0">
            <a:noAutofit/>
          </a:bodyPr>
          <a:lstStyle>
            <a:defPPr>
              <a:defRPr lang="hu-HU"/>
            </a:defPPr>
            <a:lvl1pPr algn="ctr">
              <a:spcAft>
                <a:spcPts val="1200"/>
              </a:spcAft>
              <a:defRPr u="sng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/>
              <a:t>BESCHICHTET:</a:t>
            </a:r>
          </a:p>
          <a:p>
            <a:pPr algn="l"/>
            <a:r>
              <a:rPr lang="en-US" sz="1600" u="none" dirty="0"/>
              <a:t>+Z100 or +ZF100: DX53D, DX54D, DX56D, DP600, H340LAD, HCT600X</a:t>
            </a:r>
            <a:endParaRPr lang="hu-HU" sz="1600" u="none" dirty="0"/>
          </a:p>
          <a:p>
            <a:pPr algn="l"/>
            <a:r>
              <a:rPr lang="en-US" sz="1600" u="none" dirty="0"/>
              <a:t> +Z140 MBC: DX54D</a:t>
            </a:r>
            <a:endParaRPr lang="hu-HU" sz="1600" u="none" dirty="0"/>
          </a:p>
        </p:txBody>
      </p:sp>
      <p:sp>
        <p:nvSpPr>
          <p:cNvPr id="15" name="Szövegdoboz 14"/>
          <p:cNvSpPr txBox="1">
            <a:spLocks/>
          </p:cNvSpPr>
          <p:nvPr/>
        </p:nvSpPr>
        <p:spPr>
          <a:xfrm>
            <a:off x="832060" y="3106482"/>
            <a:ext cx="3240000" cy="1800000"/>
          </a:xfrm>
          <a:prstGeom prst="rect">
            <a:avLst/>
          </a:prstGeom>
          <a:solidFill>
            <a:srgbClr val="0FBCEE"/>
          </a:solidFill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hu-HU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OHNE BESCHICHTUNG:</a:t>
            </a:r>
          </a:p>
          <a:p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DC03AN, DC04, DD13, HC360L, HC380LA,</a:t>
            </a:r>
            <a:r>
              <a:rPr lang="hu-H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HCT600X, S235JRG2, DP600</a:t>
            </a:r>
            <a:endParaRPr lang="hu-H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B7B20F31-3A8B-93B3-1A22-F7D4D7DA5186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D17FDC94-C025-13D3-28CB-2E26A0DB5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16" name="Alcím 2">
              <a:extLst>
                <a:ext uri="{FF2B5EF4-FFF2-40B4-BE49-F238E27FC236}">
                  <a16:creationId xmlns:a16="http://schemas.microsoft.com/office/drawing/2014/main" id="{9953B122-7D72-CA7B-8F01-7EA469636974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052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e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" b="5246"/>
          <a:stretch>
            <a:fillRect/>
          </a:stretch>
        </p:blipFill>
        <p:spPr>
          <a:xfrm>
            <a:off x="1838131" y="1192900"/>
            <a:ext cx="7641771" cy="504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832821" y="220975"/>
            <a:ext cx="9516673" cy="620301"/>
          </a:xfrm>
        </p:spPr>
        <p:txBody>
          <a:bodyPr/>
          <a:lstStyle/>
          <a:p>
            <a:r>
              <a:rPr lang="en-US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Spezielle</a:t>
            </a: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 Lager- und </a:t>
            </a:r>
            <a:r>
              <a:rPr lang="en-US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Transporteinheiten</a:t>
            </a:r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8B99DAEA-7AFC-9F44-1047-3F6139727D0A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A6D89223-823C-EF26-7455-3BE064C9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4" name="Alcím 2">
              <a:extLst>
                <a:ext uri="{FF2B5EF4-FFF2-40B4-BE49-F238E27FC236}">
                  <a16:creationId xmlns:a16="http://schemas.microsoft.com/office/drawing/2014/main" id="{8940FDF3-578C-CA81-2303-56FF48FD2AF0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636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308513" y="1496746"/>
            <a:ext cx="7718854" cy="48752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Alle Gestelle können individuell nach Kundenspezifikationen gefertigt werden.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Diese Behälter sind speziell entwickelte Lagerbehälter, die sich für die Aufbewahrung und den Transport verschiedenster Industriekomponenten eignen.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Sie sind sowohl im offenen als auch im geschlossenen Zustand stapelbar, wodurch eine optimale Platzausnutzung ermöglicht wird.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Die Behälter sind für den Transport mit dem Gabelstapler geeignet und gewährleisten, dass die Bauteile während des Transports oder der Lagerung nicht beschädigt werden.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Haupvorteile</a:t>
            </a:r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4" descr="konténer1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>
            <a:clrChange>
              <a:clrFrom>
                <a:srgbClr val="295E80"/>
              </a:clrFrom>
              <a:clrTo>
                <a:srgbClr val="295E80">
                  <a:alpha val="0"/>
                </a:srgbClr>
              </a:clrTo>
            </a:clrChange>
          </a:blip>
          <a:srcRect l="5681" r="5681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3" descr="konténer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clrChange>
              <a:clrFrom>
                <a:srgbClr val="295E80"/>
              </a:clrFrom>
              <a:clrTo>
                <a:srgbClr val="295E80">
                  <a:alpha val="0"/>
                </a:srgbClr>
              </a:clrTo>
            </a:clrChange>
          </a:blip>
          <a:srcRect l="10511" r="10511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92F6C754-7934-EA9F-D2DC-61480797D3ED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8CB0FC62-D1C8-6FEB-AAC0-2DC02C518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11" name="Alcím 2">
              <a:extLst>
                <a:ext uri="{FF2B5EF4-FFF2-40B4-BE49-F238E27FC236}">
                  <a16:creationId xmlns:a16="http://schemas.microsoft.com/office/drawing/2014/main" id="{AACEE43D-3211-3AFF-D34D-0A94A5F7B340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325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Prozessablauf</a:t>
            </a:r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1162878" y="2890020"/>
            <a:ext cx="2442116" cy="1792224"/>
          </a:xfrm>
          <a:prstGeom prst="rightArrow">
            <a:avLst>
              <a:gd name="adj1" fmla="val 65444"/>
              <a:gd name="adj2" fmla="val 562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RFQ</a:t>
            </a:r>
            <a:br>
              <a:rPr lang="hu-HU" sz="1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hu-H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CAD-Modell </a:t>
            </a:r>
            <a:r>
              <a:rPr lang="hu-HU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oder</a:t>
            </a:r>
            <a:r>
              <a:rPr lang="hu-H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reales</a:t>
            </a:r>
            <a:r>
              <a:rPr lang="hu-H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Beispiel</a:t>
            </a:r>
            <a:endParaRPr lang="hu-H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3731078" y="1097796"/>
            <a:ext cx="2992655" cy="1792224"/>
          </a:xfrm>
          <a:prstGeom prst="downArrow">
            <a:avLst>
              <a:gd name="adj1" fmla="val 52312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Beratung</a:t>
            </a:r>
            <a:r>
              <a:rPr lang="en-GB" sz="1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endParaRPr lang="en-GB" sz="16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u-H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GB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Kostenreduzierung</a:t>
            </a:r>
            <a:endParaRPr lang="en-GB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GB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Optimierung</a:t>
            </a:r>
            <a:br>
              <a:rPr lang="hu-H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DMU-Simulation</a:t>
            </a:r>
          </a:p>
        </p:txBody>
      </p:sp>
      <p:sp>
        <p:nvSpPr>
          <p:cNvPr id="9" name="Téglalap 8"/>
          <p:cNvSpPr/>
          <p:nvPr/>
        </p:nvSpPr>
        <p:spPr>
          <a:xfrm>
            <a:off x="3806015" y="2978412"/>
            <a:ext cx="2842782" cy="17038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hu-HU" sz="20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hu-HU" sz="20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hu-HU" sz="20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Originale CAD-Modelle werden für die Verpackungsgestaltung verwendet. Dies ermöglicht hochwertige Simulationen und effiziente Problemlösungen.</a:t>
            </a:r>
          </a:p>
          <a:p>
            <a:pPr algn="ctr"/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393514" y="4974931"/>
            <a:ext cx="3460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Serienproduktion</a:t>
            </a:r>
            <a:r>
              <a:rPr lang="hu-HU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br>
              <a:rPr lang="hu-HU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hu-HU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Verpackung von Stahlteilen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Verpackung von Kunststoffteilen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Mehrwegverpackung</a:t>
            </a:r>
          </a:p>
        </p:txBody>
      </p:sp>
      <p:sp>
        <p:nvSpPr>
          <p:cNvPr id="11" name="Kanyar felfelé 10"/>
          <p:cNvSpPr/>
          <p:nvPr/>
        </p:nvSpPr>
        <p:spPr>
          <a:xfrm rot="5400000">
            <a:off x="4877394" y="4727114"/>
            <a:ext cx="1671401" cy="1581665"/>
          </a:xfrm>
          <a:prstGeom prst="bentUpArrow">
            <a:avLst>
              <a:gd name="adj1" fmla="val 15767"/>
              <a:gd name="adj2" fmla="val 25000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/>
          <p:cNvSpPr/>
          <p:nvPr/>
        </p:nvSpPr>
        <p:spPr>
          <a:xfrm>
            <a:off x="7540494" y="3257530"/>
            <a:ext cx="2224216" cy="1057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Prototyp</a:t>
            </a:r>
            <a:endParaRPr lang="en-US" sz="20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Jobbra nyíl 12"/>
          <p:cNvSpPr/>
          <p:nvPr/>
        </p:nvSpPr>
        <p:spPr>
          <a:xfrm>
            <a:off x="6849818" y="3667238"/>
            <a:ext cx="543697" cy="32618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elé nyíl 14"/>
          <p:cNvSpPr/>
          <p:nvPr/>
        </p:nvSpPr>
        <p:spPr>
          <a:xfrm>
            <a:off x="8485786" y="4391418"/>
            <a:ext cx="333632" cy="50055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D6E9BA12-AEFA-256A-82D2-C9E02A92BB0A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80478331-59AF-565F-1A2B-AEFF2E294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4" name="Alcím 2">
              <a:extLst>
                <a:ext uri="{FF2B5EF4-FFF2-40B4-BE49-F238E27FC236}">
                  <a16:creationId xmlns:a16="http://schemas.microsoft.com/office/drawing/2014/main" id="{660E5C98-9FE4-A175-84DB-0DD31CF19736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86A745AD-3234-EEBD-D722-6C7C22783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139" y="3080706"/>
            <a:ext cx="26356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0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Produktentwicklung</a:t>
            </a:r>
            <a:endParaRPr lang="hu-HU" altLang="hu-HU" sz="20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269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8" y="228801"/>
            <a:ext cx="7053468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pPr defTabSz="1218804">
              <a:spcBef>
                <a:spcPct val="0"/>
              </a:spcBef>
              <a:defRPr/>
            </a:pP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QUALITÄTSMANAGEMENTSYSTEM</a:t>
            </a: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051207" y="1129049"/>
            <a:ext cx="4308285" cy="44812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spcAft>
                <a:spcPts val="1200"/>
              </a:spcAft>
              <a:buFont typeface="Wingdings 3" charset="2"/>
              <a:buNone/>
            </a:pPr>
            <a:r>
              <a:rPr lang="en-US" sz="2200" b="1" dirty="0" err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Fertigung</a:t>
            </a:r>
            <a:r>
              <a:rPr lang="en-US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gemäß</a:t>
            </a:r>
            <a:r>
              <a:rPr lang="en-US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 ISO-</a:t>
            </a:r>
            <a:r>
              <a:rPr lang="en-US" sz="2200" b="1" dirty="0" err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Zertifizierungen</a:t>
            </a:r>
            <a:r>
              <a:rPr lang="en-US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>
              <a:spcBef>
                <a:spcPts val="0"/>
              </a:spcBef>
              <a:spcAft>
                <a:spcPts val="1200"/>
              </a:spcAft>
              <a:buFont typeface="Wingdings 3" charset="2"/>
              <a:buNone/>
            </a:pPr>
            <a:r>
              <a:rPr lang="hu-HU" sz="2200" b="1" dirty="0">
                <a:solidFill>
                  <a:srgbClr val="76B729"/>
                </a:solidFill>
                <a:latin typeface="Arial" pitchFamily="34" charset="0"/>
                <a:cs typeface="Arial" pitchFamily="34" charset="0"/>
              </a:rPr>
              <a:t>—</a:t>
            </a: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ISO 9002:1994 (1996-2002)</a:t>
            </a: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ISO 9001:2000 (2002-2008)</a:t>
            </a: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ISO 14001:2004 (since 2005)</a:t>
            </a: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ISO/TS 16949:2009 (since 2004)</a:t>
            </a: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IATF 16949 (since 2018)</a:t>
            </a:r>
          </a:p>
          <a:p>
            <a:pPr marL="0" indent="0" algn="just">
              <a:buClr>
                <a:srgbClr val="ED5A63"/>
              </a:buClr>
              <a:buFont typeface="Wingdings 3" charset="2"/>
              <a:buNone/>
            </a:pPr>
            <a:endParaRPr lang="hu-HU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197" y="1170625"/>
            <a:ext cx="3362695" cy="472512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5" y="1129049"/>
            <a:ext cx="3419476" cy="4766698"/>
          </a:xfrm>
          <a:prstGeom prst="rect">
            <a:avLst/>
          </a:prstGeom>
        </p:spPr>
      </p:pic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7997F257-C116-80D5-1292-E36E7291BD99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203D063E-F1B0-56A3-7EC2-E070C263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11" name="Alcím 2">
              <a:extLst>
                <a:ext uri="{FF2B5EF4-FFF2-40B4-BE49-F238E27FC236}">
                  <a16:creationId xmlns:a16="http://schemas.microsoft.com/office/drawing/2014/main" id="{036093C0-1914-AA58-C51E-9FC3D65FF287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602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Csoportba foglalás 203"/>
          <p:cNvGrpSpPr/>
          <p:nvPr/>
        </p:nvGrpSpPr>
        <p:grpSpPr>
          <a:xfrm>
            <a:off x="10439430" y="3411476"/>
            <a:ext cx="449031" cy="1694141"/>
            <a:chOff x="1060536" y="1286624"/>
            <a:chExt cx="336890" cy="1271046"/>
          </a:xfrm>
          <a:scene3d>
            <a:camera prst="orthographicFront">
              <a:rot lat="10800000" lon="0" rev="0"/>
            </a:camera>
            <a:lightRig rig="threePt" dir="t"/>
          </a:scene3d>
        </p:grpSpPr>
        <p:cxnSp>
          <p:nvCxnSpPr>
            <p:cNvPr id="205" name="Egyenes összekötő 204"/>
            <p:cNvCxnSpPr/>
            <p:nvPr/>
          </p:nvCxnSpPr>
          <p:spPr>
            <a:xfrm flipH="1" flipV="1">
              <a:off x="1066800" y="1539507"/>
              <a:ext cx="6626" cy="1018163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Egyenes összekötő 205"/>
            <p:cNvCxnSpPr/>
            <p:nvPr/>
          </p:nvCxnSpPr>
          <p:spPr>
            <a:xfrm flipV="1">
              <a:off x="1060536" y="1359115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Ellipszis 206"/>
            <p:cNvSpPr/>
            <p:nvPr/>
          </p:nvSpPr>
          <p:spPr>
            <a:xfrm>
              <a:off x="1289426" y="1286624"/>
              <a:ext cx="108000" cy="108000"/>
            </a:xfrm>
            <a:prstGeom prst="ellipse">
              <a:avLst/>
            </a:prstGeom>
            <a:solidFill>
              <a:srgbClr val="253B71"/>
            </a:solidFill>
            <a:ln w="19050">
              <a:solidFill>
                <a:srgbClr val="253B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cxnSp>
        <p:nvCxnSpPr>
          <p:cNvPr id="7" name="Egyenes összekötő 6"/>
          <p:cNvCxnSpPr/>
          <p:nvPr/>
        </p:nvCxnSpPr>
        <p:spPr>
          <a:xfrm flipV="1">
            <a:off x="900000" y="3382679"/>
            <a:ext cx="10572397" cy="2548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Csoportba foglalás 20"/>
          <p:cNvGrpSpPr/>
          <p:nvPr/>
        </p:nvGrpSpPr>
        <p:grpSpPr>
          <a:xfrm>
            <a:off x="900000" y="2230635"/>
            <a:ext cx="449031" cy="1178539"/>
            <a:chOff x="1066800" y="1673458"/>
            <a:chExt cx="336890" cy="884211"/>
          </a:xfrm>
        </p:grpSpPr>
        <p:cxnSp>
          <p:nvCxnSpPr>
            <p:cNvPr id="16" name="Egyenes összekötő 15"/>
            <p:cNvCxnSpPr/>
            <p:nvPr/>
          </p:nvCxnSpPr>
          <p:spPr>
            <a:xfrm flipV="1">
              <a:off x="1073426" y="1934817"/>
              <a:ext cx="0" cy="622852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 flipV="1">
              <a:off x="1066800" y="1755477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zis 19"/>
            <p:cNvSpPr/>
            <p:nvPr/>
          </p:nvSpPr>
          <p:spPr>
            <a:xfrm>
              <a:off x="1295690" y="1673458"/>
              <a:ext cx="108000" cy="108000"/>
            </a:xfrm>
            <a:prstGeom prst="ellipse">
              <a:avLst/>
            </a:prstGeom>
            <a:solidFill>
              <a:srgbClr val="253B71"/>
            </a:solidFill>
            <a:ln w="19050">
              <a:solidFill>
                <a:srgbClr val="253B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1293700" y="1491552"/>
            <a:ext cx="1646996" cy="2157786"/>
            <a:chOff x="1403690" y="1542792"/>
            <a:chExt cx="1235676" cy="1618900"/>
          </a:xfrm>
        </p:grpSpPr>
        <p:sp>
          <p:nvSpPr>
            <p:cNvPr id="22" name="Szövegdoboz 21"/>
            <p:cNvSpPr txBox="1"/>
            <p:nvPr/>
          </p:nvSpPr>
          <p:spPr>
            <a:xfrm>
              <a:off x="1403690" y="1542792"/>
              <a:ext cx="1235676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rgbClr val="253B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1994</a:t>
              </a: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1426818" y="1795508"/>
              <a:ext cx="1117894" cy="136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Das Unternehmen wurde von Herrn </a:t>
              </a:r>
              <a:r>
                <a:rPr lang="de-DE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Jenő</a:t>
              </a:r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 V. Kiss gegründet und begann mit der Herstellung von Lagerbehältern für die Automobilindustrie.</a:t>
              </a:r>
            </a:p>
            <a:p>
              <a:endParaRPr lang="hu-HU" sz="13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 rot="10800000">
            <a:off x="1267200" y="3418007"/>
            <a:ext cx="449031" cy="1178539"/>
            <a:chOff x="1066800" y="1673458"/>
            <a:chExt cx="336890" cy="884211"/>
          </a:xfrm>
          <a:scene3d>
            <a:camera prst="orthographicFront">
              <a:rot lat="0" lon="10799999" rev="0"/>
            </a:camera>
            <a:lightRig rig="threePt" dir="t"/>
          </a:scene3d>
        </p:grpSpPr>
        <p:cxnSp>
          <p:nvCxnSpPr>
            <p:cNvPr id="26" name="Egyenes összekötő 25"/>
            <p:cNvCxnSpPr/>
            <p:nvPr/>
          </p:nvCxnSpPr>
          <p:spPr>
            <a:xfrm flipV="1">
              <a:off x="1073426" y="1934817"/>
              <a:ext cx="0" cy="622852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 flipV="1">
              <a:off x="1066800" y="1755477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zis 27"/>
            <p:cNvSpPr/>
            <p:nvPr/>
          </p:nvSpPr>
          <p:spPr>
            <a:xfrm>
              <a:off x="1295690" y="1673458"/>
              <a:ext cx="108000" cy="108000"/>
            </a:xfrm>
            <a:prstGeom prst="ellipse">
              <a:avLst/>
            </a:prstGeom>
            <a:solidFill>
              <a:srgbClr val="253B71"/>
            </a:solidFill>
            <a:ln w="19050">
              <a:solidFill>
                <a:srgbClr val="253B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1712165" y="3578863"/>
            <a:ext cx="1949203" cy="1176269"/>
            <a:chOff x="1410316" y="1321939"/>
            <a:chExt cx="2141023" cy="882510"/>
          </a:xfrm>
        </p:grpSpPr>
        <p:sp>
          <p:nvSpPr>
            <p:cNvPr id="30" name="Szövegdoboz 29"/>
            <p:cNvSpPr txBox="1"/>
            <p:nvPr/>
          </p:nvSpPr>
          <p:spPr>
            <a:xfrm>
              <a:off x="1410316" y="1858176"/>
              <a:ext cx="193174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rgbClr val="253B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1995</a:t>
              </a:r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1422736" y="1321939"/>
              <a:ext cx="2128603" cy="19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Csoportba foglalás 39"/>
          <p:cNvGrpSpPr/>
          <p:nvPr/>
        </p:nvGrpSpPr>
        <p:grpSpPr>
          <a:xfrm>
            <a:off x="3499152" y="1057843"/>
            <a:ext cx="1079069" cy="840310"/>
            <a:chOff x="1403690" y="1542792"/>
            <a:chExt cx="1925530" cy="630451"/>
          </a:xfrm>
        </p:grpSpPr>
        <p:sp>
          <p:nvSpPr>
            <p:cNvPr id="41" name="Szövegdoboz 40"/>
            <p:cNvSpPr txBox="1"/>
            <p:nvPr/>
          </p:nvSpPr>
          <p:spPr>
            <a:xfrm>
              <a:off x="1403690" y="1542792"/>
              <a:ext cx="1925530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1419966" y="1826874"/>
              <a:ext cx="1699240" cy="346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WAGON R+</a:t>
              </a:r>
              <a:endParaRPr lang="hu-H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Csoportba foglalás 78"/>
          <p:cNvGrpSpPr/>
          <p:nvPr/>
        </p:nvGrpSpPr>
        <p:grpSpPr>
          <a:xfrm>
            <a:off x="3103200" y="1429773"/>
            <a:ext cx="449031" cy="1979400"/>
            <a:chOff x="1066800" y="1072604"/>
            <a:chExt cx="336890" cy="1485066"/>
          </a:xfrm>
        </p:grpSpPr>
        <p:cxnSp>
          <p:nvCxnSpPr>
            <p:cNvPr id="80" name="Egyenes összekötő 79"/>
            <p:cNvCxnSpPr/>
            <p:nvPr/>
          </p:nvCxnSpPr>
          <p:spPr>
            <a:xfrm flipH="1" flipV="1">
              <a:off x="1066800" y="1338628"/>
              <a:ext cx="6626" cy="1219042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gyenes összekötő 80"/>
            <p:cNvCxnSpPr/>
            <p:nvPr/>
          </p:nvCxnSpPr>
          <p:spPr>
            <a:xfrm flipV="1">
              <a:off x="1066800" y="1154624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llipszis 81"/>
            <p:cNvSpPr/>
            <p:nvPr/>
          </p:nvSpPr>
          <p:spPr>
            <a:xfrm>
              <a:off x="1295690" y="1072604"/>
              <a:ext cx="108000" cy="10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83" name="Csoportba foglalás 82"/>
          <p:cNvGrpSpPr/>
          <p:nvPr/>
        </p:nvGrpSpPr>
        <p:grpSpPr>
          <a:xfrm rot="10800000">
            <a:off x="5302800" y="3408161"/>
            <a:ext cx="449031" cy="1178539"/>
            <a:chOff x="1066800" y="1673458"/>
            <a:chExt cx="336890" cy="884211"/>
          </a:xfrm>
          <a:scene3d>
            <a:camera prst="orthographicFront">
              <a:rot lat="0" lon="10799999" rev="0"/>
            </a:camera>
            <a:lightRig rig="threePt" dir="t"/>
          </a:scene3d>
        </p:grpSpPr>
        <p:cxnSp>
          <p:nvCxnSpPr>
            <p:cNvPr id="84" name="Egyenes összekötő 83"/>
            <p:cNvCxnSpPr/>
            <p:nvPr/>
          </p:nvCxnSpPr>
          <p:spPr>
            <a:xfrm flipV="1">
              <a:off x="1073426" y="1934817"/>
              <a:ext cx="0" cy="622852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gyenes összekötő 84"/>
            <p:cNvCxnSpPr/>
            <p:nvPr/>
          </p:nvCxnSpPr>
          <p:spPr>
            <a:xfrm flipV="1">
              <a:off x="1066800" y="1755477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llipszis 85"/>
            <p:cNvSpPr/>
            <p:nvPr/>
          </p:nvSpPr>
          <p:spPr>
            <a:xfrm>
              <a:off x="1295690" y="1673458"/>
              <a:ext cx="108000" cy="108000"/>
            </a:xfrm>
            <a:prstGeom prst="ellipse">
              <a:avLst/>
            </a:prstGeom>
            <a:solidFill>
              <a:srgbClr val="253B71"/>
            </a:solidFill>
            <a:ln w="19050">
              <a:solidFill>
                <a:srgbClr val="253B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sp>
        <p:nvSpPr>
          <p:cNvPr id="88" name="Szövegdoboz 87"/>
          <p:cNvSpPr txBox="1"/>
          <p:nvPr/>
        </p:nvSpPr>
        <p:spPr>
          <a:xfrm>
            <a:off x="5722017" y="4548773"/>
            <a:ext cx="1174084" cy="46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99" dirty="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</p:txBody>
      </p:sp>
      <p:grpSp>
        <p:nvGrpSpPr>
          <p:cNvPr id="90" name="Csoportba foglalás 89"/>
          <p:cNvGrpSpPr/>
          <p:nvPr/>
        </p:nvGrpSpPr>
        <p:grpSpPr>
          <a:xfrm>
            <a:off x="4597695" y="1371694"/>
            <a:ext cx="1042717" cy="655643"/>
            <a:chOff x="1403690" y="1542792"/>
            <a:chExt cx="1925530" cy="491903"/>
          </a:xfrm>
        </p:grpSpPr>
        <p:sp>
          <p:nvSpPr>
            <p:cNvPr id="91" name="Szövegdoboz 90"/>
            <p:cNvSpPr txBox="1"/>
            <p:nvPr/>
          </p:nvSpPr>
          <p:spPr>
            <a:xfrm>
              <a:off x="1403690" y="1542792"/>
              <a:ext cx="1925530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2003</a:t>
              </a:r>
            </a:p>
          </p:txBody>
        </p:sp>
        <p:sp>
          <p:nvSpPr>
            <p:cNvPr id="92" name="Szövegdoboz 91"/>
            <p:cNvSpPr txBox="1"/>
            <p:nvPr/>
          </p:nvSpPr>
          <p:spPr>
            <a:xfrm>
              <a:off x="1419965" y="1826874"/>
              <a:ext cx="1554643" cy="20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IGNIS </a:t>
              </a:r>
              <a:endParaRPr lang="hu-H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Csoportba foglalás 92"/>
          <p:cNvGrpSpPr/>
          <p:nvPr/>
        </p:nvGrpSpPr>
        <p:grpSpPr>
          <a:xfrm>
            <a:off x="4568400" y="2240205"/>
            <a:ext cx="449031" cy="1178539"/>
            <a:chOff x="1066800" y="1673458"/>
            <a:chExt cx="336890" cy="884211"/>
          </a:xfrm>
        </p:grpSpPr>
        <p:cxnSp>
          <p:nvCxnSpPr>
            <p:cNvPr id="94" name="Egyenes összekötő 93"/>
            <p:cNvCxnSpPr/>
            <p:nvPr/>
          </p:nvCxnSpPr>
          <p:spPr>
            <a:xfrm flipV="1">
              <a:off x="1073426" y="1934817"/>
              <a:ext cx="0" cy="622852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gyenes összekötő 94"/>
            <p:cNvCxnSpPr/>
            <p:nvPr/>
          </p:nvCxnSpPr>
          <p:spPr>
            <a:xfrm flipV="1">
              <a:off x="1066800" y="1755477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lipszis 95"/>
            <p:cNvSpPr/>
            <p:nvPr/>
          </p:nvSpPr>
          <p:spPr>
            <a:xfrm>
              <a:off x="1295690" y="1673458"/>
              <a:ext cx="108000" cy="10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97" name="Csoportba foglalás 96"/>
          <p:cNvGrpSpPr/>
          <p:nvPr/>
        </p:nvGrpSpPr>
        <p:grpSpPr>
          <a:xfrm>
            <a:off x="4204800" y="1726691"/>
            <a:ext cx="449031" cy="1694141"/>
            <a:chOff x="1060536" y="1286624"/>
            <a:chExt cx="336890" cy="1271046"/>
          </a:xfrm>
        </p:grpSpPr>
        <p:cxnSp>
          <p:nvCxnSpPr>
            <p:cNvPr id="98" name="Egyenes összekötő 97"/>
            <p:cNvCxnSpPr/>
            <p:nvPr/>
          </p:nvCxnSpPr>
          <p:spPr>
            <a:xfrm flipH="1" flipV="1">
              <a:off x="1066800" y="1539507"/>
              <a:ext cx="6626" cy="1018163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gyenes összekötő 98"/>
            <p:cNvCxnSpPr/>
            <p:nvPr/>
          </p:nvCxnSpPr>
          <p:spPr>
            <a:xfrm flipV="1">
              <a:off x="1060536" y="1359115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Ellipszis 99"/>
            <p:cNvSpPr/>
            <p:nvPr/>
          </p:nvSpPr>
          <p:spPr>
            <a:xfrm>
              <a:off x="1289426" y="1286624"/>
              <a:ext cx="108000" cy="10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129" name="Csoportba foglalás 128"/>
          <p:cNvGrpSpPr/>
          <p:nvPr/>
        </p:nvGrpSpPr>
        <p:grpSpPr>
          <a:xfrm>
            <a:off x="5016580" y="1923350"/>
            <a:ext cx="1042717" cy="655643"/>
            <a:chOff x="1403690" y="1542792"/>
            <a:chExt cx="1925530" cy="491903"/>
          </a:xfrm>
        </p:grpSpPr>
        <p:sp>
          <p:nvSpPr>
            <p:cNvPr id="130" name="Szövegdoboz 129"/>
            <p:cNvSpPr txBox="1"/>
            <p:nvPr/>
          </p:nvSpPr>
          <p:spPr>
            <a:xfrm>
              <a:off x="1403690" y="1542792"/>
              <a:ext cx="1925530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2004</a:t>
              </a:r>
            </a:p>
          </p:txBody>
        </p:sp>
        <p:sp>
          <p:nvSpPr>
            <p:cNvPr id="131" name="Szövegdoboz 130"/>
            <p:cNvSpPr txBox="1"/>
            <p:nvPr/>
          </p:nvSpPr>
          <p:spPr>
            <a:xfrm>
              <a:off x="1419965" y="1826874"/>
              <a:ext cx="1554643" cy="20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latin typeface="Arial" panose="020B0604020202020204" pitchFamily="34" charset="0"/>
                  <a:cs typeface="Arial" panose="020B0604020202020204" pitchFamily="34" charset="0"/>
                </a:rPr>
                <a:t>SWIFT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u-H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Csoportba foglalás 131"/>
          <p:cNvGrpSpPr/>
          <p:nvPr/>
        </p:nvGrpSpPr>
        <p:grpSpPr>
          <a:xfrm>
            <a:off x="5709373" y="2472826"/>
            <a:ext cx="1079069" cy="655643"/>
            <a:chOff x="1403690" y="1542792"/>
            <a:chExt cx="1925530" cy="491903"/>
          </a:xfrm>
        </p:grpSpPr>
        <p:sp>
          <p:nvSpPr>
            <p:cNvPr id="133" name="Szövegdoboz 132"/>
            <p:cNvSpPr txBox="1"/>
            <p:nvPr/>
          </p:nvSpPr>
          <p:spPr>
            <a:xfrm>
              <a:off x="1403690" y="1542792"/>
              <a:ext cx="1925530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2006</a:t>
              </a:r>
            </a:p>
          </p:txBody>
        </p:sp>
        <p:sp>
          <p:nvSpPr>
            <p:cNvPr id="134" name="Szövegdoboz 133"/>
            <p:cNvSpPr txBox="1"/>
            <p:nvPr/>
          </p:nvSpPr>
          <p:spPr>
            <a:xfrm>
              <a:off x="1419966" y="1826874"/>
              <a:ext cx="1699240" cy="20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latin typeface="Arial" panose="020B0604020202020204" pitchFamily="34" charset="0"/>
                  <a:cs typeface="Arial" panose="020B0604020202020204" pitchFamily="34" charset="0"/>
                </a:rPr>
                <a:t>SX4</a:t>
              </a:r>
            </a:p>
          </p:txBody>
        </p:sp>
      </p:grpSp>
      <p:grpSp>
        <p:nvGrpSpPr>
          <p:cNvPr id="135" name="Csoportba foglalás 134"/>
          <p:cNvGrpSpPr/>
          <p:nvPr/>
        </p:nvGrpSpPr>
        <p:grpSpPr>
          <a:xfrm>
            <a:off x="5294453" y="2749115"/>
            <a:ext cx="457379" cy="633563"/>
            <a:chOff x="1060537" y="2082602"/>
            <a:chExt cx="343153" cy="475339"/>
          </a:xfrm>
        </p:grpSpPr>
        <p:cxnSp>
          <p:nvCxnSpPr>
            <p:cNvPr id="136" name="Egyenes összekötő 135"/>
            <p:cNvCxnSpPr/>
            <p:nvPr/>
          </p:nvCxnSpPr>
          <p:spPr>
            <a:xfrm flipV="1">
              <a:off x="1060537" y="2359322"/>
              <a:ext cx="6263" cy="198619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gyenes összekötő 136"/>
            <p:cNvCxnSpPr/>
            <p:nvPr/>
          </p:nvCxnSpPr>
          <p:spPr>
            <a:xfrm flipV="1">
              <a:off x="1066800" y="2174151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Ellipszis 137"/>
            <p:cNvSpPr/>
            <p:nvPr/>
          </p:nvSpPr>
          <p:spPr>
            <a:xfrm>
              <a:off x="1295690" y="2082602"/>
              <a:ext cx="108000" cy="10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155" name="Csoportba foglalás 154"/>
          <p:cNvGrpSpPr/>
          <p:nvPr/>
        </p:nvGrpSpPr>
        <p:grpSpPr>
          <a:xfrm>
            <a:off x="7506000" y="2233855"/>
            <a:ext cx="449031" cy="1178539"/>
            <a:chOff x="1066800" y="1673458"/>
            <a:chExt cx="336890" cy="884211"/>
          </a:xfrm>
        </p:grpSpPr>
        <p:cxnSp>
          <p:nvCxnSpPr>
            <p:cNvPr id="156" name="Egyenes összekötő 155"/>
            <p:cNvCxnSpPr/>
            <p:nvPr/>
          </p:nvCxnSpPr>
          <p:spPr>
            <a:xfrm flipV="1">
              <a:off x="1073426" y="1934817"/>
              <a:ext cx="0" cy="622852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gyenes összekötő 156"/>
            <p:cNvCxnSpPr/>
            <p:nvPr/>
          </p:nvCxnSpPr>
          <p:spPr>
            <a:xfrm flipV="1">
              <a:off x="1066800" y="1755477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lipszis 157"/>
            <p:cNvSpPr/>
            <p:nvPr/>
          </p:nvSpPr>
          <p:spPr>
            <a:xfrm>
              <a:off x="1295690" y="1673458"/>
              <a:ext cx="108000" cy="108000"/>
            </a:xfrm>
            <a:prstGeom prst="ellipse">
              <a:avLst/>
            </a:prstGeom>
            <a:solidFill>
              <a:srgbClr val="253B71"/>
            </a:solidFill>
            <a:ln w="19050">
              <a:solidFill>
                <a:srgbClr val="253B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163" name="Csoportba foglalás 162"/>
          <p:cNvGrpSpPr/>
          <p:nvPr/>
        </p:nvGrpSpPr>
        <p:grpSpPr>
          <a:xfrm>
            <a:off x="7920384" y="1891176"/>
            <a:ext cx="1646996" cy="1192301"/>
            <a:chOff x="1403690" y="1542792"/>
            <a:chExt cx="1235676" cy="894536"/>
          </a:xfrm>
        </p:grpSpPr>
        <p:sp>
          <p:nvSpPr>
            <p:cNvPr id="164" name="Szövegdoboz 163"/>
            <p:cNvSpPr txBox="1"/>
            <p:nvPr/>
          </p:nvSpPr>
          <p:spPr>
            <a:xfrm>
              <a:off x="1403690" y="1542792"/>
              <a:ext cx="1235676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rgbClr val="253B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165" name="Szövegdoboz 164"/>
            <p:cNvSpPr txBox="1"/>
            <p:nvPr/>
          </p:nvSpPr>
          <p:spPr>
            <a:xfrm>
              <a:off x="1419964" y="1860047"/>
              <a:ext cx="1042536" cy="577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Wurde offizieller Lieferant der </a:t>
              </a:r>
              <a:r>
                <a:rPr lang="de-DE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Robert BOSCH GmbH.</a:t>
              </a:r>
            </a:p>
          </p:txBody>
        </p:sp>
      </p:grpSp>
      <p:grpSp>
        <p:nvGrpSpPr>
          <p:cNvPr id="170" name="Csoportba foglalás 169"/>
          <p:cNvGrpSpPr/>
          <p:nvPr/>
        </p:nvGrpSpPr>
        <p:grpSpPr>
          <a:xfrm>
            <a:off x="7869600" y="3396462"/>
            <a:ext cx="449031" cy="1694141"/>
            <a:chOff x="1060536" y="1286624"/>
            <a:chExt cx="336890" cy="1271046"/>
          </a:xfrm>
          <a:scene3d>
            <a:camera prst="orthographicFront">
              <a:rot lat="10800000" lon="0" rev="0"/>
            </a:camera>
            <a:lightRig rig="threePt" dir="t"/>
          </a:scene3d>
        </p:grpSpPr>
        <p:cxnSp>
          <p:nvCxnSpPr>
            <p:cNvPr id="171" name="Egyenes összekötő 170"/>
            <p:cNvCxnSpPr/>
            <p:nvPr/>
          </p:nvCxnSpPr>
          <p:spPr>
            <a:xfrm flipH="1" flipV="1">
              <a:off x="1066800" y="1539507"/>
              <a:ext cx="6626" cy="1018163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gyenes összekötő 171"/>
            <p:cNvCxnSpPr/>
            <p:nvPr/>
          </p:nvCxnSpPr>
          <p:spPr>
            <a:xfrm flipV="1">
              <a:off x="1060536" y="1359115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Ellipszis 172"/>
            <p:cNvSpPr/>
            <p:nvPr/>
          </p:nvSpPr>
          <p:spPr>
            <a:xfrm>
              <a:off x="1289426" y="1286624"/>
              <a:ext cx="108000" cy="10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174" name="Csoportba foglalás 173"/>
          <p:cNvGrpSpPr/>
          <p:nvPr/>
        </p:nvGrpSpPr>
        <p:grpSpPr>
          <a:xfrm>
            <a:off x="8299575" y="4761894"/>
            <a:ext cx="1758673" cy="1215138"/>
            <a:chOff x="1410316" y="1067320"/>
            <a:chExt cx="1931743" cy="911675"/>
          </a:xfrm>
        </p:grpSpPr>
        <p:sp>
          <p:nvSpPr>
            <p:cNvPr id="175" name="Szövegdoboz 174"/>
            <p:cNvSpPr txBox="1"/>
            <p:nvPr/>
          </p:nvSpPr>
          <p:spPr>
            <a:xfrm>
              <a:off x="1410316" y="1067320"/>
              <a:ext cx="193174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hu-HU" sz="2399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Szövegdoboz 175"/>
            <p:cNvSpPr txBox="1"/>
            <p:nvPr/>
          </p:nvSpPr>
          <p:spPr>
            <a:xfrm>
              <a:off x="1422736" y="1401714"/>
              <a:ext cx="1919323" cy="577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Wurde offizieller Lieferant von Teilen für die Modelle VITARA und S-CROSS.</a:t>
              </a: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8604000" y="3400574"/>
            <a:ext cx="445658" cy="1292114"/>
            <a:chOff x="7477899" y="3400574"/>
            <a:chExt cx="445658" cy="1292114"/>
          </a:xfrm>
        </p:grpSpPr>
        <p:cxnSp>
          <p:nvCxnSpPr>
            <p:cNvPr id="178" name="Egyenes összekötő 177"/>
            <p:cNvCxnSpPr/>
            <p:nvPr/>
          </p:nvCxnSpPr>
          <p:spPr>
            <a:xfrm flipV="1">
              <a:off x="7477899" y="3400574"/>
              <a:ext cx="1" cy="947728"/>
            </a:xfrm>
            <a:prstGeom prst="line">
              <a:avLst/>
            </a:prstGeom>
            <a:ln w="28575">
              <a:solidFill>
                <a:srgbClr val="40404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gyenes összekötő 178"/>
            <p:cNvCxnSpPr/>
            <p:nvPr/>
          </p:nvCxnSpPr>
          <p:spPr>
            <a:xfrm flipV="1">
              <a:off x="7477899" y="4330985"/>
              <a:ext cx="326774" cy="256119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Ellipszis 179"/>
            <p:cNvSpPr/>
            <p:nvPr/>
          </p:nvSpPr>
          <p:spPr>
            <a:xfrm>
              <a:off x="7779607" y="4548738"/>
              <a:ext cx="143950" cy="14395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185" name="Csoportba foglalás 184"/>
          <p:cNvGrpSpPr/>
          <p:nvPr/>
        </p:nvGrpSpPr>
        <p:grpSpPr>
          <a:xfrm>
            <a:off x="9027112" y="3495415"/>
            <a:ext cx="1778404" cy="1338891"/>
            <a:chOff x="1388643" y="1199924"/>
            <a:chExt cx="1953416" cy="1004525"/>
          </a:xfrm>
        </p:grpSpPr>
        <p:sp>
          <p:nvSpPr>
            <p:cNvPr id="186" name="Szövegdoboz 185"/>
            <p:cNvSpPr txBox="1"/>
            <p:nvPr/>
          </p:nvSpPr>
          <p:spPr>
            <a:xfrm>
              <a:off x="1410316" y="1858176"/>
              <a:ext cx="193174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hu-HU" sz="2399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Szövegdoboz 186"/>
            <p:cNvSpPr txBox="1"/>
            <p:nvPr/>
          </p:nvSpPr>
          <p:spPr>
            <a:xfrm>
              <a:off x="1388643" y="1199924"/>
              <a:ext cx="1320351" cy="7042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Wurde offizieller Lieferant von Teilen für das neue VITARA-Modell.</a:t>
              </a:r>
            </a:p>
          </p:txBody>
        </p:sp>
      </p:grpSp>
      <p:grpSp>
        <p:nvGrpSpPr>
          <p:cNvPr id="196" name="Csoportba foglalás 195"/>
          <p:cNvGrpSpPr/>
          <p:nvPr/>
        </p:nvGrpSpPr>
        <p:grpSpPr>
          <a:xfrm>
            <a:off x="10072800" y="2204140"/>
            <a:ext cx="449031" cy="1178539"/>
            <a:chOff x="1066800" y="1673458"/>
            <a:chExt cx="336890" cy="884211"/>
          </a:xfrm>
        </p:grpSpPr>
        <p:cxnSp>
          <p:nvCxnSpPr>
            <p:cNvPr id="197" name="Egyenes összekötő 196"/>
            <p:cNvCxnSpPr/>
            <p:nvPr/>
          </p:nvCxnSpPr>
          <p:spPr>
            <a:xfrm flipV="1">
              <a:off x="1073426" y="1934817"/>
              <a:ext cx="0" cy="622852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Egyenes összekötő 197"/>
            <p:cNvCxnSpPr/>
            <p:nvPr/>
          </p:nvCxnSpPr>
          <p:spPr>
            <a:xfrm flipV="1">
              <a:off x="1066800" y="1755477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Ellipszis 198"/>
            <p:cNvSpPr/>
            <p:nvPr/>
          </p:nvSpPr>
          <p:spPr>
            <a:xfrm>
              <a:off x="1295690" y="1673458"/>
              <a:ext cx="108000" cy="10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208" name="Csoportba foglalás 207"/>
          <p:cNvGrpSpPr/>
          <p:nvPr/>
        </p:nvGrpSpPr>
        <p:grpSpPr>
          <a:xfrm>
            <a:off x="10520465" y="1895168"/>
            <a:ext cx="1214117" cy="1317364"/>
            <a:chOff x="1403690" y="1542792"/>
            <a:chExt cx="2166515" cy="988366"/>
          </a:xfrm>
        </p:grpSpPr>
        <p:sp>
          <p:nvSpPr>
            <p:cNvPr id="209" name="Szövegdoboz 208"/>
            <p:cNvSpPr txBox="1"/>
            <p:nvPr/>
          </p:nvSpPr>
          <p:spPr>
            <a:xfrm>
              <a:off x="1403690" y="1542792"/>
              <a:ext cx="1925530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  <p:sp>
          <p:nvSpPr>
            <p:cNvPr id="210" name="Szövegdoboz 209"/>
            <p:cNvSpPr txBox="1"/>
            <p:nvPr/>
          </p:nvSpPr>
          <p:spPr>
            <a:xfrm>
              <a:off x="1419966" y="1826874"/>
              <a:ext cx="2150239" cy="70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Wurde offizieller Lieferant für die Hybrid-Modelle VITARA und S-CROSS.</a:t>
              </a:r>
            </a:p>
          </p:txBody>
        </p:sp>
      </p:grpSp>
      <p:grpSp>
        <p:nvGrpSpPr>
          <p:cNvPr id="211" name="Csoportba foglalás 210"/>
          <p:cNvGrpSpPr/>
          <p:nvPr/>
        </p:nvGrpSpPr>
        <p:grpSpPr>
          <a:xfrm>
            <a:off x="10513811" y="3730847"/>
            <a:ext cx="1174084" cy="1183636"/>
            <a:chOff x="-30019" y="1592697"/>
            <a:chExt cx="1931743" cy="888033"/>
          </a:xfrm>
        </p:grpSpPr>
        <p:sp>
          <p:nvSpPr>
            <p:cNvPr id="212" name="Szövegdoboz 211"/>
            <p:cNvSpPr txBox="1"/>
            <p:nvPr/>
          </p:nvSpPr>
          <p:spPr>
            <a:xfrm>
              <a:off x="-30019" y="2134457"/>
              <a:ext cx="193174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rgbClr val="253B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213" name="Szövegdoboz 212"/>
            <p:cNvSpPr txBox="1"/>
            <p:nvPr/>
          </p:nvSpPr>
          <p:spPr>
            <a:xfrm>
              <a:off x="-7353" y="1592697"/>
              <a:ext cx="1787745" cy="57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Wurde offizieller Lieferant der </a:t>
              </a:r>
              <a:r>
                <a:rPr lang="de-DE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BWI Group</a:t>
              </a:r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60" name="Kép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214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  <p:sp>
        <p:nvSpPr>
          <p:cNvPr id="102" name="Szöveg helye 2"/>
          <p:cNvSpPr txBox="1">
            <a:spLocks/>
          </p:cNvSpPr>
          <p:nvPr/>
        </p:nvSpPr>
        <p:spPr>
          <a:xfrm>
            <a:off x="-360000" y="230223"/>
            <a:ext cx="8220768" cy="540360"/>
          </a:xfrm>
          <a:prstGeom prst="parallelogram">
            <a:avLst>
              <a:gd name="adj" fmla="val 39789"/>
            </a:avLst>
          </a:prstGeom>
          <a:solidFill>
            <a:srgbClr val="2260A6"/>
          </a:solidFill>
        </p:spPr>
        <p:txBody>
          <a:bodyPr wrap="square" lIns="288000" tIns="36000" rIns="36000" bIns="36000" anchor="ctr" anchorCtr="0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3B71"/>
              </a:buClr>
              <a:buSzPct val="80000"/>
              <a:buFont typeface="Wingdings 3" charset="2"/>
              <a:buNone/>
              <a:tabLst/>
              <a:defRPr/>
            </a:pPr>
            <a:r>
              <a:rPr lang="de-DE" b="1" dirty="0">
                <a:solidFill>
                  <a:srgbClr val="FFFFFF"/>
                </a:solidFill>
                <a:latin typeface="Arial"/>
              </a:rPr>
              <a:t>30 JAHRE IN DER</a:t>
            </a:r>
            <a:r>
              <a:rPr lang="hu-HU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b="1" dirty="0">
                <a:solidFill>
                  <a:srgbClr val="FFFFFF"/>
                </a:solidFill>
                <a:latin typeface="Arial"/>
              </a:rPr>
              <a:t>AUTOMOBILINDUSTRIE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DCFCC6E-DA5D-0A47-BEF6-4AEC3E4FA03F}"/>
              </a:ext>
            </a:extLst>
          </p:cNvPr>
          <p:cNvSpPr txBox="1"/>
          <p:nvPr/>
        </p:nvSpPr>
        <p:spPr>
          <a:xfrm>
            <a:off x="1552844" y="3568382"/>
            <a:ext cx="19362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Wurde offizieller Lieferant der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Suzuki Corporation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(MSC) mit Teilen für das SWIFT-Modell.</a:t>
            </a:r>
            <a:endParaRPr lang="hu-H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485F670-7D24-5BEA-DF85-B2F59CD899BE}"/>
              </a:ext>
            </a:extLst>
          </p:cNvPr>
          <p:cNvSpPr txBox="1"/>
          <p:nvPr/>
        </p:nvSpPr>
        <p:spPr>
          <a:xfrm>
            <a:off x="5689916" y="4055339"/>
            <a:ext cx="19362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Anschluss an </a:t>
            </a:r>
            <a:r>
              <a:rPr lang="hu-HU" sz="11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VIDEOTON</a:t>
            </a:r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-Gruppe.</a:t>
            </a:r>
          </a:p>
        </p:txBody>
      </p:sp>
    </p:spTree>
    <p:extLst>
      <p:ext uri="{BB962C8B-B14F-4D97-AF65-F5344CB8AC3E}">
        <p14:creationId xmlns:p14="http://schemas.microsoft.com/office/powerpoint/2010/main" val="3785267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8" y="228801"/>
            <a:ext cx="6817566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pPr defTabSz="1218804">
              <a:spcBef>
                <a:spcPct val="0"/>
              </a:spcBef>
              <a:defRPr/>
            </a:pPr>
            <a:r>
              <a:rPr lang="en-US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Auszeichnungen</a:t>
            </a:r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060732" y="1310024"/>
            <a:ext cx="5065748" cy="46701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spcAft>
                <a:spcPts val="1200"/>
              </a:spcAft>
              <a:buFont typeface="Wingdings 3" charset="2"/>
              <a:buNone/>
            </a:pPr>
            <a:endParaRPr lang="hu-HU" sz="2200" b="1" dirty="0">
              <a:solidFill>
                <a:srgbClr val="76B729"/>
              </a:solidFill>
              <a:latin typeface="Arial" pitchFamily="34" charset="0"/>
              <a:cs typeface="Arial" pitchFamily="34" charset="0"/>
            </a:endParaRP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Supplier of the Year </a:t>
            </a:r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173" lvl="1" indent="0" algn="just">
              <a:buClr>
                <a:srgbClr val="ED5A63"/>
              </a:buClr>
              <a:buFont typeface="Wingdings 3" charset="2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KIRCHHOFF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Hungária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Kft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Best 1-1-1 Activity Award of Year </a:t>
            </a:r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173" lvl="1" indent="0" algn="just">
              <a:buClr>
                <a:srgbClr val="ED5A63"/>
              </a:buClr>
              <a:buFont typeface="Wingdings 3" charset="2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HUNGARIAN SUZUKI CORP.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Supplier of the Year </a:t>
            </a:r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173" lvl="1" indent="0" algn="just">
              <a:buClr>
                <a:srgbClr val="ED5A63"/>
              </a:buClr>
              <a:buFont typeface="Wingdings 3" charset="2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HUNGARIAN SUZUKI CORP.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Best </a:t>
            </a:r>
            <a:r>
              <a:rPr lang="hu-H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implementation</a:t>
            </a:r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173" lvl="1" indent="0" algn="just">
              <a:buClr>
                <a:srgbClr val="ED5A63"/>
              </a:buClr>
              <a:buFont typeface="Wingdings 3" charset="2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HUNGARIAN SUZUKI CORP.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173" lvl="1" indent="0" algn="just">
              <a:buClr>
                <a:srgbClr val="ED5A63"/>
              </a:buClr>
              <a:buFont typeface="Wingdings 3" charset="2"/>
              <a:buNone/>
            </a:pP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173" lvl="1" indent="0" algn="just">
              <a:buClr>
                <a:srgbClr val="ED5A63"/>
              </a:buClr>
              <a:buFont typeface="Wingdings 3" charset="2"/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ED5A63"/>
              </a:buClr>
              <a:buFont typeface="Wingdings 3" charset="2"/>
              <a:buNone/>
            </a:pPr>
            <a:endParaRPr lang="hu-HU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Kép 7"/>
          <p:cNvPicPr preferRelativeResize="0"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5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8" t="6286" b="7645"/>
          <a:stretch/>
        </p:blipFill>
        <p:spPr bwMode="auto">
          <a:xfrm rot="5400000">
            <a:off x="6204973" y="1332456"/>
            <a:ext cx="2416353" cy="1800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Kép 8"/>
          <p:cNvPicPr preferRelativeResize="0"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"/>
                    </a14:imgEffect>
                    <a14:imgEffect>
                      <a14:colorTemperature colorTemp="11200"/>
                    </a14:imgEffect>
                    <a14:imgEffect>
                      <a14:saturation sat="47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561" y="1062456"/>
            <a:ext cx="1811270" cy="2340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0" name="Picture 2"/>
          <p:cNvPicPr preferRelativeResize="0"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2700"/>
                    </a14:imgEffect>
                    <a14:imgEffect>
                      <a14:saturation sat="48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66" y="3851713"/>
            <a:ext cx="1805820" cy="24542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6561" y="3851713"/>
            <a:ext cx="1811777" cy="2454218"/>
          </a:xfrm>
          <a:prstGeom prst="rect">
            <a:avLst/>
          </a:prstGeom>
        </p:spPr>
      </p:pic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E8F8516E-BE36-39EB-99C8-CC5FA6B0DD94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DCBB8618-CB5F-AE03-A9B4-26932AC1A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13" name="Alcím 2">
              <a:extLst>
                <a:ext uri="{FF2B5EF4-FFF2-40B4-BE49-F238E27FC236}">
                  <a16:creationId xmlns:a16="http://schemas.microsoft.com/office/drawing/2014/main" id="{FAAF7149-C422-673F-2A7E-C004882A9516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813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8" y="222389"/>
            <a:ext cx="4354284" cy="557460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pPr defTabSz="1218804">
              <a:spcBef>
                <a:spcPct val="0"/>
              </a:spcBef>
              <a:defRPr/>
            </a:pPr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REFERENZEN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457" y="1347289"/>
            <a:ext cx="3268580" cy="92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" name="Kép 7" descr="MATADOR Hold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6000" y="4130550"/>
            <a:ext cx="2340000" cy="5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Képtalál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4117" y="5190581"/>
            <a:ext cx="2051049" cy="640260"/>
          </a:xfrm>
          <a:prstGeom prst="rect">
            <a:avLst/>
          </a:prstGeom>
          <a:noFill/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085" y="4057537"/>
            <a:ext cx="2085975" cy="5429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34" y="5397176"/>
            <a:ext cx="2663510" cy="612000"/>
          </a:xfrm>
          <a:prstGeom prst="rect">
            <a:avLst/>
          </a:prstGeom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5470" y="2774429"/>
            <a:ext cx="2943186" cy="55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3" name="Picture 2" descr="Képtalálat"/>
          <p:cNvPicPr>
            <a:picLocks noChangeAspect="1" noChangeArrowheads="1"/>
          </p:cNvPicPr>
          <p:nvPr/>
        </p:nvPicPr>
        <p:blipFill>
          <a:blip r:embed="rId8" cstate="print"/>
          <a:srcRect l="15216" t="43560" r="15394" b="43658"/>
          <a:stretch>
            <a:fillRect/>
          </a:stretch>
        </p:blipFill>
        <p:spPr bwMode="auto">
          <a:xfrm>
            <a:off x="1691825" y="4168462"/>
            <a:ext cx="2345143" cy="432000"/>
          </a:xfrm>
          <a:prstGeom prst="rect">
            <a:avLst/>
          </a:prstGeom>
          <a:noFill/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83" y="1460824"/>
            <a:ext cx="2277776" cy="69623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35" y="1602541"/>
            <a:ext cx="3022607" cy="590353"/>
          </a:xfrm>
          <a:prstGeom prst="rect">
            <a:avLst/>
          </a:prstGeom>
        </p:spPr>
      </p:pic>
      <p:pic>
        <p:nvPicPr>
          <p:cNvPr id="17" name="Picture 4" descr="Bitron - Miss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27" y="5369698"/>
            <a:ext cx="2327311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C38A6913-8DBC-825A-CFFF-C4A177243DB6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54CFBE30-7B90-2903-3F10-A24B7C168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20" name="Alcím 2">
              <a:extLst>
                <a:ext uri="{FF2B5EF4-FFF2-40B4-BE49-F238E27FC236}">
                  <a16:creationId xmlns:a16="http://schemas.microsoft.com/office/drawing/2014/main" id="{59FFB713-0500-9C8C-44D7-165196BE06A8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  <p:pic>
        <p:nvPicPr>
          <p:cNvPr id="21" name="Picture 32" descr="https://encrypted-tbn2.gstatic.com/images?q=tbn:ANd9GcSoVfTdqe9sxhW_0gjPXxFmxHuuBfprfLq51NP7sXI1Iyt86veDgMreKL0">
            <a:hlinkClick r:id="rId13"/>
            <a:extLst>
              <a:ext uri="{FF2B5EF4-FFF2-40B4-BE49-F238E27FC236}">
                <a16:creationId xmlns:a16="http://schemas.microsoft.com/office/drawing/2014/main" id="{640417EC-7D51-6180-9722-EE1DC66B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72344" y="2520671"/>
            <a:ext cx="1064972" cy="1064975"/>
          </a:xfrm>
          <a:prstGeom prst="rect">
            <a:avLst/>
          </a:prstGeom>
          <a:noFill/>
        </p:spPr>
      </p:pic>
      <p:pic>
        <p:nvPicPr>
          <p:cNvPr id="22" name="Picture 30" descr="https://encrypted-tbn2.gstatic.com/images?q=tbn:ANd9GcSelNwUk5urULtpqC511r5n2ylKQV712etkhtRD2K3twBN3t5wgQMbaDA">
            <a:hlinkClick r:id="rId15"/>
            <a:extLst>
              <a:ext uri="{FF2B5EF4-FFF2-40B4-BE49-F238E27FC236}">
                <a16:creationId xmlns:a16="http://schemas.microsoft.com/office/drawing/2014/main" id="{5FF87707-809F-DA6E-FC07-559D2228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72467" y="2500785"/>
            <a:ext cx="1301213" cy="831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4406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htm-alba.hu/image/logo/vt-plastic.jpg"/>
          <p:cNvPicPr>
            <a:picLocks noChangeAspect="1" noChangeArrowheads="1"/>
          </p:cNvPicPr>
          <p:nvPr/>
        </p:nvPicPr>
        <p:blipFill>
          <a:blip r:embed="rId2" cstate="print"/>
          <a:srcRect t="19891" b="12280"/>
          <a:stretch>
            <a:fillRect/>
          </a:stretch>
        </p:blipFill>
        <p:spPr bwMode="auto">
          <a:xfrm>
            <a:off x="1703512" y="1556793"/>
            <a:ext cx="2232248" cy="31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ép 15" descr="MATADOR Hold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504" y="2204864"/>
            <a:ext cx="2340000" cy="5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0" descr="https://encrypted-tbn2.gstatic.com/images?q=tbn:ANd9GcSelNwUk5urULtpqC511r5n2ylKQV712etkhtRD2K3twBN3t5wgQMb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6476" y="2885928"/>
            <a:ext cx="1301213" cy="831104"/>
          </a:xfrm>
          <a:prstGeom prst="rect">
            <a:avLst/>
          </a:prstGeom>
          <a:noFill/>
        </p:spPr>
      </p:pic>
      <p:pic>
        <p:nvPicPr>
          <p:cNvPr id="18" name="Picture 2" descr="https://encrypted-tbn2.gstatic.com/images?q=tbn:ANd9GcQQKpEjJ9UnBabIXl0boc3XpyyR97Bm3E3r3t4tCnUtmmwXqNO2kzAHKmJV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3895420"/>
            <a:ext cx="1800225" cy="39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s://encrypted-tbn2.gstatic.com/images?q=tbn:ANd9GcSoc9Bb1Y1j3hBeA1jJGeOJR-jtSBeiJy-4F9dolttPn5RflE6JQROaxKY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54" y="4581129"/>
            <a:ext cx="1093919" cy="105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Képtalála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7204" y="5728294"/>
            <a:ext cx="1714500" cy="581026"/>
          </a:xfrm>
          <a:prstGeom prst="rect">
            <a:avLst/>
          </a:prstGeom>
          <a:noFill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06867" y="1556792"/>
            <a:ext cx="178440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2" name="Picture 6" descr="https://encrypted-tbn3.gstatic.com/images?q=tbn:ANd9GcQtrhdMJCHoeJK8IkJgQeCDLpV1NM80CmgBb39GENuTx0UF_rJT0y1H-JpX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1784" y="2093534"/>
            <a:ext cx="2499080" cy="67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https://encrypted-tbn3.gstatic.com/images?q=tbn:ANd9GcQ3AtCLa9UKBiXhDDuaYBAS3V5puTUS1I9UmpJ4jD4bD_9aAG1715NHKtO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05" y="2780929"/>
            <a:ext cx="2171517" cy="44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https://encrypted-tbn1.gstatic.com/images?q=tbn:ANd9GcTaLmqHEww7uxp4OzqDJpKRdoHFcAvjGeh9_UE84YK12TzLfJf2JK65-R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37" y="3420511"/>
            <a:ext cx="1366837" cy="49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https://encrypted-tbn0.gstatic.com/images?q=tbn:ANd9GcSWSajEAEUWr1tlNTstwIcrO-qewrFduN8MJDgmjTcJLi8FN2O0TwMaa_zM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87" y="4145099"/>
            <a:ext cx="1238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https://encrypted-tbn1.gstatic.com/images?q=tbn:ANd9GcRIIITW6bPTj8iD0oeZcyWy-q3clRRdG09AvFlyfq89-r062ZOpfRCQC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4941168"/>
            <a:ext cx="1780479" cy="5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 descr="https://encrypted-tbn2.gstatic.com/images?q=tbn:ANd9GcTT9lgnISf5fgVXK0Ovjsa90tDdJfKB1KRqt8g_DkGhSP84kqFjRfREXkw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08" y="5729514"/>
            <a:ext cx="151288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C:\Users\Megyeri.Tamas\Desktop\Suzuki-Logo.jpg"/>
          <p:cNvPicPr>
            <a:picLocks noChangeAspect="1" noChangeArrowheads="1"/>
          </p:cNvPicPr>
          <p:nvPr/>
        </p:nvPicPr>
        <p:blipFill>
          <a:blip r:embed="rId24" cstate="print"/>
          <a:srcRect l="6372" t="17503" r="5392" b="19735"/>
          <a:stretch>
            <a:fillRect/>
          </a:stretch>
        </p:blipFill>
        <p:spPr bwMode="auto">
          <a:xfrm>
            <a:off x="6744072" y="1952896"/>
            <a:ext cx="1294244" cy="61200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9" name="Picture 4" descr="Képtalálat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12024" y="2718456"/>
            <a:ext cx="1584176" cy="494520"/>
          </a:xfrm>
          <a:prstGeom prst="rect">
            <a:avLst/>
          </a:prstGeom>
          <a:noFill/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26" cstate="print"/>
          <a:srcRect b="18298"/>
          <a:stretch>
            <a:fillRect/>
          </a:stretch>
        </p:blipFill>
        <p:spPr bwMode="auto">
          <a:xfrm>
            <a:off x="5591944" y="3356993"/>
            <a:ext cx="1451560" cy="53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2" name="Picture 6" descr="https://encrypted-tbn3.gstatic.com/images?q=tbn:ANd9GcSUm_6nGntMgwEakXWhHekl72L-lXQi32TRGOFqo-_cMjCXGs7SpgpEiiw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3" y="4149081"/>
            <a:ext cx="14398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https://encrypted-tbn1.gstatic.com/images?q=tbn:ANd9GcRsjtXtVOKH3C1J94hr9nRvd8hMYURJLD3fmO0jk751iKpS1hfuyl9HIU8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7" y="5085184"/>
            <a:ext cx="18272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https://encrypted-tbn1.gstatic.com/images?q=tbn:ANd9GcSzo2vlvcxr1x9NSmBIIDCtgY3U3H6FJS2NaYKIInSDd1ejlMJUNmU0snw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88" y="5777707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ild 1" descr="image002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2224" y="1990704"/>
            <a:ext cx="2471308" cy="50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6" descr="https://encrypted-tbn2.gstatic.com/images?q=tbn:ANd9GcSDcA-37PUgr45P2K3vbRhDYDyQVAqJfRESlCuaJ70pwV7WYrU6H2Id33E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02" y="2731190"/>
            <a:ext cx="2243870" cy="33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0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8531073" y="3765254"/>
            <a:ext cx="2026462" cy="38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70" y="3308888"/>
            <a:ext cx="858279" cy="84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Logo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282802"/>
            <a:ext cx="270510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Képtalálat"/>
          <p:cNvPicPr>
            <a:picLocks noChangeAspect="1" noChangeArrowheads="1"/>
          </p:cNvPicPr>
          <p:nvPr/>
        </p:nvPicPr>
        <p:blipFill>
          <a:blip r:embed="rId39" cstate="print"/>
          <a:srcRect l="15216" t="43560" r="15394" b="43658"/>
          <a:stretch>
            <a:fillRect/>
          </a:stretch>
        </p:blipFill>
        <p:spPr bwMode="auto">
          <a:xfrm>
            <a:off x="8215354" y="3285032"/>
            <a:ext cx="2345143" cy="432000"/>
          </a:xfrm>
          <a:prstGeom prst="rect">
            <a:avLst/>
          </a:prstGeom>
          <a:noFill/>
        </p:spPr>
      </p:pic>
      <p:pic>
        <p:nvPicPr>
          <p:cNvPr id="42" name="Picture 24" descr="https://encrypted-tbn1.gstatic.com/images?q=tbn:ANd9GcQ6EpPoNPYDG4gCNy84NwjeOHF5UiBRN-_yzwtrLLP590HAbNuvCZWpxE8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6" y="5816600"/>
            <a:ext cx="1800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8" descr="https://encrypted-tbn0.gstatic.com/images?q=tbn:ANd9GcQyeu5br5e5ofoXyijzgm6Y-54NEmfjmw-_xpEpYj5peOkjiuxgKG_3pw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305" y="5607845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4" descr="https://encrypted-tbn0.gstatic.com/images?q=tbn:ANd9GcQP_nLH8sG-P2HHFoQdpqeDPlNj0WJmHR870rgWiPANbFaPFIF87ruTVWG8">
            <a:hlinkClick r:id="rId44"/>
          </p:cNvPr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9154486" y="4941240"/>
            <a:ext cx="1189987" cy="648000"/>
          </a:xfrm>
          <a:prstGeom prst="rect">
            <a:avLst/>
          </a:prstGeom>
          <a:noFill/>
        </p:spPr>
      </p:pic>
      <p:pic>
        <p:nvPicPr>
          <p:cNvPr id="45" name="Picture 10" descr="http://www.faurecia.com/sites/all/themes/corporate/images/logo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998" y="5252300"/>
            <a:ext cx="1270322" cy="33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44" y="1248717"/>
            <a:ext cx="1555929" cy="475592"/>
          </a:xfrm>
          <a:prstGeom prst="rect">
            <a:avLst/>
          </a:prstGeom>
        </p:spPr>
      </p:pic>
      <p:sp>
        <p:nvSpPr>
          <p:cNvPr id="11" name="Szöveg helye 2">
            <a:extLst>
              <a:ext uri="{FF2B5EF4-FFF2-40B4-BE49-F238E27FC236}">
                <a16:creationId xmlns:a16="http://schemas.microsoft.com/office/drawing/2014/main" id="{28947040-50C5-2588-9175-FC3B23B88C3F}"/>
              </a:ext>
            </a:extLst>
          </p:cNvPr>
          <p:cNvSpPr txBox="1">
            <a:spLocks/>
          </p:cNvSpPr>
          <p:nvPr/>
        </p:nvSpPr>
        <p:spPr>
          <a:xfrm>
            <a:off x="-304798" y="222389"/>
            <a:ext cx="4354284" cy="557460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ct val="0"/>
              </a:spcBef>
              <a:defRPr/>
            </a:pPr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REFERENZEN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8131BE60-DE14-4197-6142-E39E3A2148FB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6A13BE81-EB46-C8AC-E59E-FFF8AF65D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7" name="Alcím 2">
              <a:extLst>
                <a:ext uri="{FF2B5EF4-FFF2-40B4-BE49-F238E27FC236}">
                  <a16:creationId xmlns:a16="http://schemas.microsoft.com/office/drawing/2014/main" id="{17A55ECC-1DBF-4304-8CF2-6C545780782A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040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e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9" b="14459"/>
          <a:stretch>
            <a:fillRect/>
          </a:stretch>
        </p:blipFill>
        <p:spPr>
          <a:xfrm>
            <a:off x="5533053" y="3071337"/>
            <a:ext cx="3920032" cy="322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helye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r="7112"/>
          <a:stretch>
            <a:fillRect/>
          </a:stretch>
        </p:blipFill>
        <p:spPr>
          <a:xfrm>
            <a:off x="1331077" y="1424759"/>
            <a:ext cx="3726115" cy="3258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13037" y="224526"/>
            <a:ext cx="3905324" cy="662083"/>
          </a:xfrm>
        </p:spPr>
        <p:txBody>
          <a:bodyPr/>
          <a:lstStyle/>
          <a:p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GALERIE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867939" y="1431000"/>
            <a:ext cx="4610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b="1" dirty="0" err="1">
                <a:latin typeface="Arial" panose="020B0604020202020204" pitchFamily="34" charset="0"/>
              </a:rPr>
              <a:t>Sehen</a:t>
            </a:r>
            <a:r>
              <a:rPr lang="hu-HU" altLang="hu-HU" b="1" dirty="0">
                <a:latin typeface="Arial" panose="020B0604020202020204" pitchFamily="34" charset="0"/>
              </a:rPr>
              <a:t> </a:t>
            </a:r>
            <a:r>
              <a:rPr lang="hu-HU" altLang="hu-HU" b="1" dirty="0" err="1">
                <a:latin typeface="Arial" panose="020B0604020202020204" pitchFamily="34" charset="0"/>
              </a:rPr>
              <a:t>Sie</a:t>
            </a:r>
            <a:r>
              <a:rPr lang="hu-HU" altLang="hu-HU" b="1" dirty="0">
                <a:latin typeface="Arial" panose="020B0604020202020204" pitchFamily="34" charset="0"/>
              </a:rPr>
              <a:t> </a:t>
            </a:r>
            <a:r>
              <a:rPr lang="hu-HU" altLang="hu-HU" b="1" dirty="0" err="1">
                <a:latin typeface="Arial" panose="020B0604020202020204" pitchFamily="34" charset="0"/>
              </a:rPr>
              <a:t>sich</a:t>
            </a:r>
            <a:r>
              <a:rPr lang="hu-HU" altLang="hu-HU" b="1" dirty="0">
                <a:latin typeface="Arial" panose="020B0604020202020204" pitchFamily="34" charset="0"/>
              </a:rPr>
              <a:t> </a:t>
            </a:r>
            <a:r>
              <a:rPr lang="hu-HU" altLang="hu-HU" b="1" dirty="0" err="1">
                <a:latin typeface="Arial" panose="020B0604020202020204" pitchFamily="34" charset="0"/>
              </a:rPr>
              <a:t>einen</a:t>
            </a:r>
            <a:r>
              <a:rPr lang="hu-HU" altLang="hu-HU" b="1" dirty="0">
                <a:latin typeface="Arial" panose="020B0604020202020204" pitchFamily="34" charset="0"/>
              </a:rPr>
              <a:t> </a:t>
            </a:r>
            <a:r>
              <a:rPr lang="hu-HU" altLang="hu-HU" b="1" dirty="0" err="1">
                <a:latin typeface="Arial" panose="020B0604020202020204" pitchFamily="34" charset="0"/>
              </a:rPr>
              <a:t>kurzen</a:t>
            </a:r>
            <a:r>
              <a:rPr lang="hu-HU" altLang="hu-HU" b="1" dirty="0">
                <a:latin typeface="Arial" panose="020B0604020202020204" pitchFamily="34" charset="0"/>
              </a:rPr>
              <a:t> Film </a:t>
            </a:r>
            <a:r>
              <a:rPr lang="hu-HU" altLang="hu-HU" b="1" dirty="0" err="1">
                <a:latin typeface="Arial" panose="020B0604020202020204" pitchFamily="34" charset="0"/>
              </a:rPr>
              <a:t>über</a:t>
            </a:r>
            <a:r>
              <a:rPr lang="hu-HU" altLang="hu-HU" b="1" dirty="0">
                <a:latin typeface="Arial" panose="020B0604020202020204" pitchFamily="34" charset="0"/>
              </a:rPr>
              <a:t> </a:t>
            </a:r>
            <a:r>
              <a:rPr lang="hu-HU" altLang="hu-HU" b="1" dirty="0" err="1">
                <a:latin typeface="Arial" panose="020B0604020202020204" pitchFamily="34" charset="0"/>
              </a:rPr>
              <a:t>unser</a:t>
            </a:r>
            <a:r>
              <a:rPr lang="hu-HU" altLang="hu-HU" b="1" dirty="0">
                <a:latin typeface="Arial" panose="020B0604020202020204" pitchFamily="34" charset="0"/>
              </a:rPr>
              <a:t> </a:t>
            </a:r>
            <a:r>
              <a:rPr lang="hu-HU" altLang="hu-HU" b="1" dirty="0" err="1">
                <a:latin typeface="Arial" panose="020B0604020202020204" pitchFamily="34" charset="0"/>
              </a:rPr>
              <a:t>Werk</a:t>
            </a:r>
            <a:r>
              <a:rPr lang="hu-HU" altLang="hu-HU" b="1" dirty="0">
                <a:latin typeface="Arial" panose="020B0604020202020204" pitchFamily="34" charset="0"/>
              </a:rPr>
              <a:t> an:</a:t>
            </a:r>
          </a:p>
          <a:p>
            <a:r>
              <a:rPr lang="hu-HU" dirty="0">
                <a:hlinkClick r:id="rId4"/>
              </a:rPr>
              <a:t>https://youtu.be/ZOHernOm5fw</a:t>
            </a:r>
            <a:endParaRPr lang="hu-HU" dirty="0"/>
          </a:p>
          <a:p>
            <a:endParaRPr lang="en-US" dirty="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0F9C9A6-7519-2829-C461-EEE513AC2DA2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90703157-3C6B-AE44-4DEB-6CB33419D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4" name="Alcím 2">
              <a:extLst>
                <a:ext uri="{FF2B5EF4-FFF2-40B4-BE49-F238E27FC236}">
                  <a16:creationId xmlns:a16="http://schemas.microsoft.com/office/drawing/2014/main" id="{1A135DF6-61DE-4240-3872-EAC0DD4C95F9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0518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ctrTitle"/>
          </p:nvPr>
        </p:nvSpPr>
        <p:spPr>
          <a:xfrm>
            <a:off x="1509270" y="1048921"/>
            <a:ext cx="9173460" cy="822036"/>
          </a:xfrm>
        </p:spPr>
        <p:txBody>
          <a:bodyPr>
            <a:normAutofit/>
          </a:bodyPr>
          <a:lstStyle/>
          <a:p>
            <a:pPr algn="l"/>
            <a:r>
              <a:rPr lang="hu-HU" sz="3732" b="1" dirty="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IHRE AUFMERKSAMKEIT!</a:t>
            </a: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954249" y="5141859"/>
            <a:ext cx="8531438" cy="1713893"/>
          </a:xfrm>
          <a:prstGeom prst="rect">
            <a:avLst/>
          </a:prstGeom>
        </p:spPr>
        <p:txBody>
          <a:bodyPr vert="horz" lIns="121878" tIns="60939" rIns="121878" bIns="60939" rtlCol="0">
            <a:norm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853861" y="2587472"/>
            <a:ext cx="3722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0940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245FA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„Coming together is a beginning; </a:t>
            </a:r>
          </a:p>
          <a:p>
            <a:pPr marL="0" marR="0" lvl="0" indent="0" algn="r" defTabSz="60940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245FA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keeping together is progress; </a:t>
            </a:r>
          </a:p>
          <a:p>
            <a:pPr marL="0" marR="0" lvl="0" indent="0" algn="r" defTabSz="60940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245FA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working together is success.”</a:t>
            </a:r>
          </a:p>
          <a:p>
            <a:pPr marL="0" marR="0" lvl="0" indent="0" algn="r" defTabSz="60940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245FA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Henry Ford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410512" y="4181015"/>
            <a:ext cx="41260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Zsanett Fazekas (</a:t>
            </a:r>
            <a:r>
              <a:rPr kumimoji="0" lang="hu-HU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Mrs</a:t>
            </a:r>
            <a:r>
              <a:rPr kumimoji="0" lang="hu-HU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KVJ Művek </a:t>
            </a:r>
            <a:r>
              <a:rPr kumimoji="0" lang="hu-HU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Zrt</a:t>
            </a:r>
            <a: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Operatives</a:t>
            </a:r>
            <a: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Management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Tel.: +36 30 348 7078</a:t>
            </a:r>
            <a:endParaRPr kumimoji="0" lang="hu-HU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zs.fazekas@kvjmuvek.hu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5845550" y="4171798"/>
            <a:ext cx="3785" cy="1283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4" descr="http://www.bisnode.hu/docs/eps/AAA_logo_left_CMY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6211" y="5559274"/>
            <a:ext cx="1813818" cy="9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8955029" y="6136919"/>
            <a:ext cx="224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402">
              <a:defRPr/>
            </a:pPr>
            <a:r>
              <a:rPr lang="hu-HU" altLang="en-US" b="1" dirty="0" err="1">
                <a:solidFill>
                  <a:srgbClr val="253B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5"/>
              </a:rPr>
              <a:t>www.kvjmuvek.hu</a:t>
            </a:r>
            <a:r>
              <a:rPr lang="hu-HU" altLang="en-US" b="1" dirty="0">
                <a:solidFill>
                  <a:srgbClr val="253B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1" name="Egyenes összekötő 10"/>
          <p:cNvCxnSpPr/>
          <p:nvPr/>
        </p:nvCxnSpPr>
        <p:spPr>
          <a:xfrm>
            <a:off x="8756147" y="6392047"/>
            <a:ext cx="198882" cy="0"/>
          </a:xfrm>
          <a:prstGeom prst="line">
            <a:avLst/>
          </a:prstGeom>
          <a:ln w="19050">
            <a:solidFill>
              <a:srgbClr val="78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7831" y="315200"/>
            <a:ext cx="514034" cy="431853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165876" y="4126830"/>
            <a:ext cx="41260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en-US" sz="1400" b="1" dirty="0">
                <a:solidFill>
                  <a:prstClr val="black"/>
                </a:solidFill>
                <a:cs typeface="Arial" charset="0"/>
              </a:rPr>
              <a:t>Norbert Benedek Kiss (</a:t>
            </a:r>
            <a:r>
              <a:rPr lang="hu-HU" altLang="en-US" sz="1400" b="1" dirty="0" err="1">
                <a:solidFill>
                  <a:prstClr val="black"/>
                </a:solidFill>
                <a:cs typeface="Arial" charset="0"/>
              </a:rPr>
              <a:t>Mr</a:t>
            </a:r>
            <a:r>
              <a:rPr lang="hu-HU" altLang="en-US" sz="1400" b="1" dirty="0">
                <a:solidFill>
                  <a:prstClr val="black"/>
                </a:solidFill>
                <a:cs typeface="Arial" charset="0"/>
              </a:rPr>
              <a:t>)</a:t>
            </a:r>
            <a:endParaRPr kumimoji="0" lang="hu-HU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algn="l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KVJ Művek </a:t>
            </a:r>
            <a:r>
              <a:rPr kumimoji="0" lang="hu-HU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Zrt</a:t>
            </a:r>
            <a: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.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algn="l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Leiter</a:t>
            </a:r>
            <a: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hu-HU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der</a:t>
            </a:r>
            <a: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hu-HU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Geschäftsentwicklung</a:t>
            </a:r>
            <a:b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</a:b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Tel.: +36 </a:t>
            </a:r>
            <a: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30</a:t>
            </a:r>
            <a:r>
              <a:rPr kumimoji="0" lang="hu-HU" alt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 466 6912</a:t>
            </a:r>
            <a:br>
              <a:rPr kumimoji="0" lang="hu-HU" alt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</a:br>
            <a:r>
              <a:rPr lang="hu-HU" altLang="en-US" sz="1400" dirty="0" err="1">
                <a:solidFill>
                  <a:prstClr val="black"/>
                </a:solidFill>
                <a:cs typeface="Arial" charset="0"/>
                <a:hlinkClick r:id="rId7"/>
              </a:rPr>
              <a:t>b.kiss</a:t>
            </a:r>
            <a:r>
              <a:rPr lang="hu-HU" altLang="en-US" sz="1400" dirty="0">
                <a:solidFill>
                  <a:prstClr val="black"/>
                </a:solidFill>
                <a:cs typeface="Arial" charset="0"/>
                <a:hlinkClick r:id="rId7"/>
              </a:rPr>
              <a:t>@</a:t>
            </a:r>
            <a:r>
              <a:rPr lang="hu-HU" altLang="en-US" sz="1400" dirty="0" err="1">
                <a:solidFill>
                  <a:prstClr val="black"/>
                </a:solidFill>
                <a:cs typeface="Arial" charset="0"/>
                <a:hlinkClick r:id="rId7"/>
              </a:rPr>
              <a:t>kvjmuvek.hu</a:t>
            </a:r>
            <a:endParaRPr lang="hu-HU" altLang="en-US" sz="1400" dirty="0">
              <a:solidFill>
                <a:prstClr val="black"/>
              </a:solidFill>
              <a:cs typeface="Arial" charset="0"/>
            </a:endParaRPr>
          </a:p>
          <a:p>
            <a:pPr marL="0" marR="0" lvl="0" indent="0" algn="l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211" y="2267963"/>
            <a:ext cx="1893433" cy="1590721"/>
          </a:xfrm>
          <a:prstGeom prst="rect">
            <a:avLst/>
          </a:prstGeom>
        </p:spPr>
      </p:pic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AA586A4-3CDE-7A31-34B3-9937D304FFBE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21C55A0F-6377-A05A-6109-B87FB46DE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4" name="Alcím 2">
              <a:extLst>
                <a:ext uri="{FF2B5EF4-FFF2-40B4-BE49-F238E27FC236}">
                  <a16:creationId xmlns:a16="http://schemas.microsoft.com/office/drawing/2014/main" id="{108B2A26-94DB-3F79-997D-EB8B11160A43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59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4" y="747053"/>
            <a:ext cx="3312368" cy="573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13038" y="224526"/>
            <a:ext cx="4752958" cy="710194"/>
          </a:xfrm>
        </p:spPr>
        <p:txBody>
          <a:bodyPr/>
          <a:lstStyle/>
          <a:p>
            <a:r>
              <a:rPr lang="hu-HU" altLang="ja-JP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Familie</a:t>
            </a:r>
            <a:r>
              <a:rPr lang="hu-HU" altLang="ja-JP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ja-JP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hu-HU" altLang="ja-JP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ja-JP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alles</a:t>
            </a:r>
            <a:r>
              <a:rPr lang="hu-HU" altLang="ja-JP" b="1" cap="all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hu-HU" altLang="ja-JP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ja-JP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A6FCF362-A2C3-C713-9D15-C9886CCAD955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6C66F65A-EDDD-30E2-5AAC-1E2FF30B9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7" name="Alcím 2">
              <a:extLst>
                <a:ext uri="{FF2B5EF4-FFF2-40B4-BE49-F238E27FC236}">
                  <a16:creationId xmlns:a16="http://schemas.microsoft.com/office/drawing/2014/main" id="{0348C68D-8731-510C-293B-9E1A4E68C30F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93C85C3-41A9-0E9D-7853-1472DA2B6590}"/>
              </a:ext>
            </a:extLst>
          </p:cNvPr>
          <p:cNvSpPr txBox="1"/>
          <p:nvPr/>
        </p:nvSpPr>
        <p:spPr>
          <a:xfrm>
            <a:off x="373022" y="2037417"/>
            <a:ext cx="6251712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Familie ist alles!</a:t>
            </a:r>
            <a:br>
              <a:rPr lang="hu-HU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</a:br>
            <a:endParaRPr lang="hu-HU" sz="2200" b="1" dirty="0">
              <a:solidFill>
                <a:srgbClr val="253B7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Drei Generationen arbeiten zusammen!</a:t>
            </a:r>
            <a:endParaRPr lang="hu-HU" sz="2200" b="1" dirty="0">
              <a:solidFill>
                <a:srgbClr val="253B71"/>
              </a:solidFill>
              <a:latin typeface="Arial" pitchFamily="34" charset="0"/>
              <a:cs typeface="Arial" pitchFamily="34" charset="0"/>
            </a:endParaRPr>
          </a:p>
          <a:p>
            <a:endParaRPr lang="hu-HU" dirty="0"/>
          </a:p>
          <a:p>
            <a:r>
              <a:rPr lang="de-DE" i="1" dirty="0"/>
              <a:t>Auf dem Foto sehen Sie:</a:t>
            </a:r>
            <a:br>
              <a:rPr lang="hu-HU" i="1" dirty="0"/>
            </a:br>
            <a:endParaRPr lang="hu-HU" i="1" dirty="0"/>
          </a:p>
          <a:p>
            <a:r>
              <a:rPr lang="hu-HU" dirty="0"/>
              <a:t>Jenő V. Kiss</a:t>
            </a:r>
            <a:r>
              <a:rPr lang="de-DE" dirty="0"/>
              <a:t>, den </a:t>
            </a:r>
            <a:r>
              <a:rPr lang="de-DE" b="1" dirty="0"/>
              <a:t>Gründer</a:t>
            </a:r>
            <a:endParaRPr lang="hu-HU" b="1" dirty="0"/>
          </a:p>
          <a:p>
            <a:r>
              <a:rPr lang="de-DE" dirty="0"/>
              <a:t>Dr. </a:t>
            </a:r>
            <a:r>
              <a:rPr lang="hu-HU" dirty="0"/>
              <a:t>Norbert Kiss</a:t>
            </a:r>
            <a:r>
              <a:rPr lang="de-DE" dirty="0"/>
              <a:t>, den </a:t>
            </a:r>
            <a:r>
              <a:rPr lang="de-DE" b="1" dirty="0"/>
              <a:t>Geschäftsführer</a:t>
            </a:r>
            <a:endParaRPr lang="hu-HU" b="1" dirty="0"/>
          </a:p>
          <a:p>
            <a:r>
              <a:rPr lang="hu-HU" dirty="0"/>
              <a:t>Norbert Benedek Kiss</a:t>
            </a:r>
            <a:r>
              <a:rPr lang="de-DE" dirty="0"/>
              <a:t>, </a:t>
            </a:r>
            <a:r>
              <a:rPr lang="de-DE" b="1" dirty="0"/>
              <a:t>Leiter der Geschäftsentwicklung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253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5"/>
          </p:nvPr>
        </p:nvSpPr>
        <p:spPr>
          <a:xfrm>
            <a:off x="2049869" y="1195697"/>
            <a:ext cx="2400300" cy="2085778"/>
          </a:xfrm>
          <a:prstGeom prst="parallelogram">
            <a:avLst/>
          </a:prstGeom>
          <a:solidFill>
            <a:schemeClr val="accent4"/>
          </a:solidFill>
        </p:spPr>
        <p:txBody>
          <a:bodyPr tIns="0" rIns="144000" bIns="360000"/>
          <a:lstStyle/>
          <a:p>
            <a:pPr>
              <a:spcBef>
                <a:spcPts val="0"/>
              </a:spcBef>
            </a:pP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30+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6"/>
          </p:nvPr>
        </p:nvSpPr>
        <p:spPr>
          <a:xfrm>
            <a:off x="4793069" y="1195697"/>
            <a:ext cx="2400300" cy="2085778"/>
          </a:xfrm>
          <a:prstGeom prst="parallelogram">
            <a:avLst/>
          </a:prstGeom>
          <a:solidFill>
            <a:schemeClr val="bg2"/>
          </a:solidFill>
        </p:spPr>
        <p:txBody>
          <a:bodyPr tIns="108000" rIns="144000"/>
          <a:lstStyle/>
          <a:p>
            <a:pPr>
              <a:spcBef>
                <a:spcPts val="0"/>
              </a:spcBef>
            </a:pP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11,5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7"/>
          </p:nvPr>
        </p:nvSpPr>
        <p:spPr>
          <a:xfrm>
            <a:off x="7536269" y="1195697"/>
            <a:ext cx="2400300" cy="2085778"/>
          </a:xfrm>
          <a:prstGeom prst="parallelogram">
            <a:avLst/>
          </a:prstGeom>
          <a:solidFill>
            <a:schemeClr val="accent4"/>
          </a:solidFill>
        </p:spPr>
        <p:txBody>
          <a:bodyPr tIns="540000" rIns="144000"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9"/>
          </p:nvPr>
        </p:nvSpPr>
        <p:spPr>
          <a:xfrm>
            <a:off x="2049869" y="3564990"/>
            <a:ext cx="2400300" cy="2085778"/>
          </a:xfrm>
          <a:prstGeom prst="parallelogram">
            <a:avLst/>
          </a:prstGeom>
          <a:solidFill>
            <a:schemeClr val="bg2"/>
          </a:solidFill>
        </p:spPr>
        <p:txBody>
          <a:bodyPr tIns="252000"/>
          <a:lstStyle/>
          <a:p>
            <a:pPr>
              <a:spcAft>
                <a:spcPts val="400"/>
              </a:spcAft>
            </a:pPr>
            <a:r>
              <a:rPr lang="hu-H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5000+</a:t>
            </a:r>
            <a:endParaRPr lang="hu-HU" sz="3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20"/>
          </p:nvPr>
        </p:nvSpPr>
        <p:spPr>
          <a:xfrm>
            <a:off x="4793069" y="3564990"/>
            <a:ext cx="2400300" cy="2085778"/>
          </a:xfrm>
          <a:prstGeom prst="parallelogram">
            <a:avLst/>
          </a:prstGeom>
          <a:solidFill>
            <a:schemeClr val="accent4"/>
          </a:solidFill>
        </p:spPr>
        <p:txBody>
          <a:bodyPr tIns="0" bIns="46800" anchor="t" anchorCtr="1"/>
          <a:lstStyle/>
          <a:p>
            <a:pPr>
              <a:spcAft>
                <a:spcPts val="1200"/>
              </a:spcAft>
            </a:pP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  <a:p>
            <a:pPr>
              <a:spcBef>
                <a:spcPts val="0"/>
              </a:spcBef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Pressen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(25-630 t)</a:t>
            </a:r>
          </a:p>
          <a:p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21"/>
          </p:nvPr>
        </p:nvSpPr>
        <p:spPr>
          <a:xfrm>
            <a:off x="7536269" y="3564990"/>
            <a:ext cx="2400300" cy="2085778"/>
          </a:xfrm>
          <a:prstGeom prst="parallelogram">
            <a:avLst/>
          </a:prstGeom>
          <a:solidFill>
            <a:schemeClr val="bg2"/>
          </a:solidFill>
        </p:spPr>
        <p:txBody>
          <a:bodyPr tIns="0" anchor="t" anchorCtr="1"/>
          <a:lstStyle/>
          <a:p>
            <a:pPr>
              <a:spcAft>
                <a:spcPts val="1200"/>
              </a:spcAft>
            </a:pP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  <a:p>
            <a:pPr>
              <a:spcBef>
                <a:spcPts val="0"/>
              </a:spcBef>
            </a:pP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Mitarbeiter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(2024)</a:t>
            </a:r>
            <a:endParaRPr lang="hu-HU" sz="1400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9" y="224525"/>
            <a:ext cx="4810124" cy="55318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HIGHLIGHTS VON KVJ</a:t>
            </a:r>
          </a:p>
        </p:txBody>
      </p:sp>
      <p:sp>
        <p:nvSpPr>
          <p:cNvPr id="17" name="Téglalap 16"/>
          <p:cNvSpPr/>
          <p:nvPr/>
        </p:nvSpPr>
        <p:spPr>
          <a:xfrm>
            <a:off x="5686958" y="1301403"/>
            <a:ext cx="966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Umsatz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hu-HU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(2024)</a:t>
            </a:r>
            <a:endParaRPr lang="hu-HU" sz="20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910154" y="1878295"/>
            <a:ext cx="1652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150+ </a:t>
            </a:r>
          </a:p>
          <a:p>
            <a:pPr lvl="0" algn="ctr" defTabSz="914347">
              <a:lnSpc>
                <a:spcPct val="90000"/>
              </a:lnSpc>
            </a:pPr>
            <a:r>
              <a:rPr lang="hu-HU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hu-H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P/</a:t>
            </a:r>
            <a:r>
              <a:rPr lang="hu-HU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endParaRPr lang="hu-H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5100830" y="2616959"/>
            <a:ext cx="1652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€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325B0587-AED3-355E-AD40-3E27FF5AC266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BCE7ACEF-0C7B-577F-F0C7-79DF7312E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11" name="Alcím 2">
              <a:extLst>
                <a:ext uri="{FF2B5EF4-FFF2-40B4-BE49-F238E27FC236}">
                  <a16:creationId xmlns:a16="http://schemas.microsoft.com/office/drawing/2014/main" id="{3165FC27-1FD4-34AF-F2C7-7A3BA1E43590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  <p:sp>
        <p:nvSpPr>
          <p:cNvPr id="21" name="Rectangle 3">
            <a:extLst>
              <a:ext uri="{FF2B5EF4-FFF2-40B4-BE49-F238E27FC236}">
                <a16:creationId xmlns:a16="http://schemas.microsoft.com/office/drawing/2014/main" id="{85E0ED58-2059-F053-A551-AFCE4CE3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570" y="2509237"/>
            <a:ext cx="20888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Jahre</a:t>
            </a:r>
            <a:r>
              <a:rPr lang="hu-HU" altLang="hu-H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altLang="hu-HU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hu-HU" altLang="hu-H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Automobilindustrie</a:t>
            </a:r>
            <a:endParaRPr lang="hu-HU" altLang="hu-HU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706CA4F1-5F40-41D3-15C8-D6C356903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431" y="4797568"/>
            <a:ext cx="18999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Rohstoffverbrauch</a:t>
            </a:r>
            <a:r>
              <a:rPr lang="hu-HU" alt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altLang="hu-H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Tonnen</a:t>
            </a:r>
            <a:r>
              <a:rPr lang="hu-HU" alt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78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CA04E-17FB-1EAD-E7C4-D1309CCBC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 helye 2">
            <a:extLst>
              <a:ext uri="{FF2B5EF4-FFF2-40B4-BE49-F238E27FC236}">
                <a16:creationId xmlns:a16="http://schemas.microsoft.com/office/drawing/2014/main" id="{E8E258CA-C394-5E49-0289-AF50EA766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7143" y="1485801"/>
            <a:ext cx="3111562" cy="402203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         STANZEN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75501168-6387-1DDE-4C0E-7BEE7F6A4C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97657" y="1485801"/>
            <a:ext cx="3321697" cy="399118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         SCHWEISSEN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125C8C50-26B3-3BF1-E0DB-1829FF900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29" y="2165027"/>
            <a:ext cx="4246523" cy="320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Szöveg helye 2">
            <a:extLst>
              <a:ext uri="{FF2B5EF4-FFF2-40B4-BE49-F238E27FC236}">
                <a16:creationId xmlns:a16="http://schemas.microsoft.com/office/drawing/2014/main" id="{37EA10A4-AB59-1D3C-4FFA-20ACF31E19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304799" y="228800"/>
            <a:ext cx="6324366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KERNTECHNOLOGIEN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8AE10A0-3CC4-30B6-FA92-1C331874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r="4496"/>
          <a:stretch/>
        </p:blipFill>
        <p:spPr>
          <a:xfrm>
            <a:off x="6938555" y="2122506"/>
            <a:ext cx="4229276" cy="324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6765A234-640F-CE65-4443-C3418DF48AF6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4" name="Kép 3">
              <a:extLst>
                <a:ext uri="{FF2B5EF4-FFF2-40B4-BE49-F238E27FC236}">
                  <a16:creationId xmlns:a16="http://schemas.microsoft.com/office/drawing/2014/main" id="{74EEB48A-18D1-BD32-3D96-8244B2FBE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5" name="Alcím 2">
              <a:extLst>
                <a:ext uri="{FF2B5EF4-FFF2-40B4-BE49-F238E27FC236}">
                  <a16:creationId xmlns:a16="http://schemas.microsoft.com/office/drawing/2014/main" id="{621E9C4C-56C6-098A-E993-48BE9711ABAA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37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 helye 2"/>
          <p:cNvSpPr>
            <a:spLocks noGrp="1"/>
          </p:cNvSpPr>
          <p:nvPr>
            <p:ph type="body" sz="quarter" idx="14"/>
          </p:nvPr>
        </p:nvSpPr>
        <p:spPr>
          <a:xfrm>
            <a:off x="1723099" y="1406288"/>
            <a:ext cx="3321697" cy="399118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EXZENTERPRESSEN</a:t>
            </a:r>
          </a:p>
        </p:txBody>
      </p:sp>
      <p:sp>
        <p:nvSpPr>
          <p:cNvPr id="17" name="Szöveg helye 2"/>
          <p:cNvSpPr>
            <a:spLocks noGrp="1"/>
          </p:cNvSpPr>
          <p:nvPr>
            <p:ph type="body" sz="quarter" idx="14"/>
          </p:nvPr>
        </p:nvSpPr>
        <p:spPr>
          <a:xfrm>
            <a:off x="7335678" y="1406288"/>
            <a:ext cx="3321697" cy="399118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EXZENTERPRESSEN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37" y="2043106"/>
            <a:ext cx="5074144" cy="3876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9" y="228800"/>
            <a:ext cx="6324366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KERNTECHNOLOGIEN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648BAE4-ADBD-25AD-10AA-2A496E26A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55" y="1966639"/>
            <a:ext cx="3609784" cy="418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D5FC84B9-4315-325A-6A1A-2DC36BDE9EB3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4" name="Kép 3">
              <a:extLst>
                <a:ext uri="{FF2B5EF4-FFF2-40B4-BE49-F238E27FC236}">
                  <a16:creationId xmlns:a16="http://schemas.microsoft.com/office/drawing/2014/main" id="{B6FF8113-DD19-A303-F33D-A75017E46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5" name="Alcím 2">
              <a:extLst>
                <a:ext uri="{FF2B5EF4-FFF2-40B4-BE49-F238E27FC236}">
                  <a16:creationId xmlns:a16="http://schemas.microsoft.com/office/drawing/2014/main" id="{B81766B2-563B-93E5-A272-FCA2EBCF530B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54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9" y="224525"/>
            <a:ext cx="4810124" cy="55318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KERNTECHNOLOGIEN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722978"/>
              </p:ext>
            </p:extLst>
          </p:nvPr>
        </p:nvGraphicFramePr>
        <p:xfrm>
          <a:off x="479419" y="1772820"/>
          <a:ext cx="10602349" cy="4145429"/>
        </p:xfrm>
        <a:graphic>
          <a:graphicData uri="http://schemas.openxmlformats.org/drawingml/2006/table">
            <a:tbl>
              <a:tblPr/>
              <a:tblGrid>
                <a:gridCol w="2765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6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05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Quanity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Pressing force(kN)</a:t>
                      </a:r>
                    </a:p>
                  </a:txBody>
                  <a:tcPr marL="6073" marR="6073" marT="6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size (mm x mm)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 size (mm x mm)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Stroke length (mm)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height (mm)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Height adjustment (mm)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8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Eccentric press machines with coil feeder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LEXN 100 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x 640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 x 360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10 - 80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SANGIACOMO 250 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 x 900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 x 750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15 - 220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SIMPAC MC2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 x 1000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 x 800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SIMPAC MC2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 x 1100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2600 x 1000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ZANI Motion Master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 x 1500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3420 x 1450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150 - 300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ISGEC 630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 x 1300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3100 x 1200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8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Eccentric press machines without coil feeder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LEXN 100 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 x 630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 x 360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10 - 125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DIRINLER CDCS 150 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 x 850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x 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10 - 110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 160 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x 740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x 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10 - 160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ISGEC 250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 x 950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 x 700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 250 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1160 x 850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1160 x 800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25 - 120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SANGIACOMO 250 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 x 900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 x 750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15 - 220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8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Hydraulic press machines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PYE 25 H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x 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x 250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0 - 420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PYE 63 H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x 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x 360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0 - 550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DIRINLER CDCH 160 H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 x 850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x 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10 - 110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8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total: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0" name="Szöveg helye 2"/>
          <p:cNvSpPr>
            <a:spLocks noGrp="1"/>
          </p:cNvSpPr>
          <p:nvPr>
            <p:ph type="body" sz="quarter" idx="14"/>
          </p:nvPr>
        </p:nvSpPr>
        <p:spPr>
          <a:xfrm>
            <a:off x="3819810" y="1068624"/>
            <a:ext cx="3921565" cy="557460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 err="1"/>
              <a:t>Pressmachinen</a:t>
            </a:r>
            <a:endParaRPr lang="hu-HU" b="1" dirty="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3B2D3CE0-2D08-173D-992D-B25B23626DD6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A9102DC4-37AE-6E1F-E3D1-47A78D733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9" name="Alcím 2">
              <a:extLst>
                <a:ext uri="{FF2B5EF4-FFF2-40B4-BE49-F238E27FC236}">
                  <a16:creationId xmlns:a16="http://schemas.microsoft.com/office/drawing/2014/main" id="{E2968ED9-8E43-31BC-7EA3-0518853EDBE5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30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9" y="228800"/>
            <a:ext cx="6324366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KERNTECHNOLOGIEN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706500" y="2894014"/>
            <a:ext cx="2663784" cy="4958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Clr>
                <a:srgbClr val="253B71"/>
              </a:buClr>
              <a:buFont typeface="Wingdings 3" charset="2"/>
              <a:buNone/>
            </a:pPr>
            <a:endParaRPr lang="hu-HU" sz="1600" b="1" dirty="0">
              <a:solidFill>
                <a:srgbClr val="253B71"/>
              </a:solidFill>
              <a:cs typeface="Arial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r="4496"/>
          <a:stretch/>
        </p:blipFill>
        <p:spPr>
          <a:xfrm>
            <a:off x="1195783" y="1777649"/>
            <a:ext cx="2510717" cy="192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50" y="4627593"/>
            <a:ext cx="2700239" cy="195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r="11117"/>
          <a:stretch/>
        </p:blipFill>
        <p:spPr>
          <a:xfrm>
            <a:off x="6858732" y="1736853"/>
            <a:ext cx="2850659" cy="196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70" y="4622550"/>
            <a:ext cx="1478941" cy="1962110"/>
          </a:xfrm>
          <a:prstGeom prst="rect">
            <a:avLst/>
          </a:prstGeom>
        </p:spPr>
      </p:pic>
      <p:sp>
        <p:nvSpPr>
          <p:cNvPr id="12" name="Szöveg helye 2"/>
          <p:cNvSpPr>
            <a:spLocks noGrp="1"/>
          </p:cNvSpPr>
          <p:nvPr>
            <p:ph type="body" sz="quarter" idx="14"/>
          </p:nvPr>
        </p:nvSpPr>
        <p:spPr>
          <a:xfrm>
            <a:off x="577841" y="1234835"/>
            <a:ext cx="3959959" cy="396034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LICHTBOGENSCHWEISSEN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sz="quarter" idx="14"/>
          </p:nvPr>
        </p:nvSpPr>
        <p:spPr>
          <a:xfrm>
            <a:off x="644748" y="4062415"/>
            <a:ext cx="3893052" cy="396034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KOLLABORATIVE ROBOTER </a:t>
            </a:r>
          </a:p>
        </p:txBody>
      </p:sp>
      <p:sp>
        <p:nvSpPr>
          <p:cNvPr id="14" name="Szöveg helye 2"/>
          <p:cNvSpPr>
            <a:spLocks noGrp="1"/>
          </p:cNvSpPr>
          <p:nvPr>
            <p:ph type="body" sz="quarter" idx="14"/>
          </p:nvPr>
        </p:nvSpPr>
        <p:spPr>
          <a:xfrm>
            <a:off x="6594898" y="1175669"/>
            <a:ext cx="3263895" cy="399118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PUNKTSCHWEISSEN</a:t>
            </a:r>
          </a:p>
        </p:txBody>
      </p:sp>
      <p:sp>
        <p:nvSpPr>
          <p:cNvPr id="15" name="Szöveg helye 2"/>
          <p:cNvSpPr>
            <a:spLocks noGrp="1"/>
          </p:cNvSpPr>
          <p:nvPr>
            <p:ph type="body" sz="quarter" idx="14"/>
          </p:nvPr>
        </p:nvSpPr>
        <p:spPr>
          <a:xfrm>
            <a:off x="6411654" y="4062415"/>
            <a:ext cx="4089667" cy="396034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PUNKTSCHWEISSROBOTER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B628ACF-C3D2-793A-C4A1-6B2A57F181FA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2D1E036D-787B-3D3B-1957-0C7E6EC80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4" name="Alcím 2">
              <a:extLst>
                <a:ext uri="{FF2B5EF4-FFF2-40B4-BE49-F238E27FC236}">
                  <a16:creationId xmlns:a16="http://schemas.microsoft.com/office/drawing/2014/main" id="{9F45775B-D0F5-6404-453F-0E9E1D10093B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79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2"/>
          <p:cNvSpPr>
            <a:spLocks noGrp="1"/>
          </p:cNvSpPr>
          <p:nvPr>
            <p:ph type="body" sz="quarter" idx="14"/>
          </p:nvPr>
        </p:nvSpPr>
        <p:spPr>
          <a:xfrm>
            <a:off x="3998391" y="996809"/>
            <a:ext cx="4042352" cy="557460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 err="1"/>
              <a:t>Schweißmaschinen</a:t>
            </a:r>
            <a:endParaRPr lang="hu-HU" b="1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774442" y="1777643"/>
          <a:ext cx="10224797" cy="4832747"/>
        </p:xfrm>
        <a:graphic>
          <a:graphicData uri="http://schemas.openxmlformats.org/drawingml/2006/table">
            <a:tbl>
              <a:tblPr/>
              <a:tblGrid>
                <a:gridCol w="1264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8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Quanity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Stream control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 power (kVA)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welding stream (kA)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Electrode force (daN)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MIG-welding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MOTOMAN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(Rolling plate)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6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Spot-welding robot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PWXYZAC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+ mounted welding machine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(TECHNA 450)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6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MOTOMAN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+ mounted welding machine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(TECHNA 450)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6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FANUC S-420W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+ mounted welding machine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(TECHNA 450)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6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Collaborative robot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Hans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+ mounted welding machine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Spot-welding machine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PEI PF151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(TECHNA 450)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PEI PF151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(MPS 300)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PEI PF151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PEI PF161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PEI PF161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(PX1500)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AWL WP63RLK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(DTW521P-F)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AEG Pb 5-1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06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welding machine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SOYER (BMK)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Inverter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54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total: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0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9" y="228800"/>
            <a:ext cx="6324366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KERNTECHNOLOGIEN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BDDA4660-8CF2-D2B5-45AA-CDF0648ED144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FEB3059A-C6EE-184F-3D20-22476971B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4" name="Alcím 2">
              <a:extLst>
                <a:ext uri="{FF2B5EF4-FFF2-40B4-BE49-F238E27FC236}">
                  <a16:creationId xmlns:a16="http://schemas.microsoft.com/office/drawing/2014/main" id="{D753E926-1913-D4B6-B6A6-B58453BB2140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e-DE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JAHRE IN DER AUTOMOBILINDUSTRIE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8605703"/>
      </p:ext>
    </p:extLst>
  </p:cSld>
  <p:clrMapOvr>
    <a:masterClrMapping/>
  </p:clrMapOvr>
</p:sld>
</file>

<file path=ppt/theme/theme1.xml><?xml version="1.0" encoding="utf-8"?>
<a:theme xmlns:a="http://schemas.openxmlformats.org/drawingml/2006/main" name="Alap">
  <a:themeElements>
    <a:clrScheme name="1. Vidi szinek">
      <a:dk1>
        <a:srgbClr val="253B71"/>
      </a:dk1>
      <a:lt1>
        <a:srgbClr val="FFFFFF"/>
      </a:lt1>
      <a:dk2>
        <a:srgbClr val="2260A6"/>
      </a:dk2>
      <a:lt2>
        <a:srgbClr val="F68F39"/>
      </a:lt2>
      <a:accent1>
        <a:srgbClr val="253B71"/>
      </a:accent1>
      <a:accent2>
        <a:srgbClr val="2260A6"/>
      </a:accent2>
      <a:accent3>
        <a:srgbClr val="ED5A63"/>
      </a:accent3>
      <a:accent4>
        <a:srgbClr val="77BF44"/>
      </a:accent4>
      <a:accent5>
        <a:srgbClr val="94A1B8"/>
      </a:accent5>
      <a:accent6>
        <a:srgbClr val="00BAEA"/>
      </a:accent6>
      <a:hlink>
        <a:srgbClr val="F68F39"/>
      </a:hlink>
      <a:folHlink>
        <a:srgbClr val="A9D3E1"/>
      </a:folHlink>
    </a:clrScheme>
    <a:fontScheme name="1. Vidi betű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17212</TotalTime>
  <Words>1390</Words>
  <Application>Microsoft Office PowerPoint</Application>
  <PresentationFormat>Szélesvásznú</PresentationFormat>
  <Paragraphs>535</Paragraphs>
  <Slides>24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Wingdings 3</vt:lpstr>
      <vt:lpstr>Alap</vt:lpstr>
      <vt:lpstr>Office Theme</vt:lpstr>
      <vt:lpstr>1_Office Theme</vt:lpstr>
      <vt:lpstr>KVJ MŰVEK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DANKE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Szakvélemény</dc:title>
  <dc:creator>Gábor Tóth</dc:creator>
  <cp:lastModifiedBy>Kiss Benedek</cp:lastModifiedBy>
  <cp:revision>703</cp:revision>
  <cp:lastPrinted>2022-02-11T08:34:47Z</cp:lastPrinted>
  <dcterms:created xsi:type="dcterms:W3CDTF">2020-05-19T13:54:23Z</dcterms:created>
  <dcterms:modified xsi:type="dcterms:W3CDTF">2025-07-14T10:52:04Z</dcterms:modified>
</cp:coreProperties>
</file>